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96"/>
  </p:notesMasterIdLst>
  <p:sldIdLst>
    <p:sldId id="266" r:id="rId2"/>
    <p:sldId id="256" r:id="rId3"/>
    <p:sldId id="408" r:id="rId4"/>
    <p:sldId id="409" r:id="rId5"/>
    <p:sldId id="410" r:id="rId6"/>
    <p:sldId id="411" r:id="rId7"/>
    <p:sldId id="412" r:id="rId8"/>
    <p:sldId id="413" r:id="rId9"/>
    <p:sldId id="414" r:id="rId10"/>
    <p:sldId id="415" r:id="rId11"/>
    <p:sldId id="416" r:id="rId12"/>
    <p:sldId id="417" r:id="rId13"/>
    <p:sldId id="491" r:id="rId14"/>
    <p:sldId id="257" r:id="rId15"/>
    <p:sldId id="258" r:id="rId16"/>
    <p:sldId id="261" r:id="rId17"/>
    <p:sldId id="262" r:id="rId18"/>
    <p:sldId id="263" r:id="rId19"/>
    <p:sldId id="265" r:id="rId20"/>
    <p:sldId id="492" r:id="rId21"/>
    <p:sldId id="264" r:id="rId22"/>
    <p:sldId id="267" r:id="rId23"/>
    <p:sldId id="268" r:id="rId24"/>
    <p:sldId id="269" r:id="rId25"/>
    <p:sldId id="270" r:id="rId26"/>
    <p:sldId id="441" r:id="rId27"/>
    <p:sldId id="442" r:id="rId28"/>
    <p:sldId id="443" r:id="rId29"/>
    <p:sldId id="444" r:id="rId30"/>
    <p:sldId id="445" r:id="rId31"/>
    <p:sldId id="446" r:id="rId32"/>
    <p:sldId id="447" r:id="rId33"/>
    <p:sldId id="448" r:id="rId34"/>
    <p:sldId id="449" r:id="rId35"/>
    <p:sldId id="450" r:id="rId36"/>
    <p:sldId id="451" r:id="rId37"/>
    <p:sldId id="489" r:id="rId38"/>
    <p:sldId id="527" r:id="rId39"/>
    <p:sldId id="452" r:id="rId40"/>
    <p:sldId id="453" r:id="rId41"/>
    <p:sldId id="454" r:id="rId42"/>
    <p:sldId id="455" r:id="rId43"/>
    <p:sldId id="457" r:id="rId44"/>
    <p:sldId id="467" r:id="rId45"/>
    <p:sldId id="468" r:id="rId46"/>
    <p:sldId id="487" r:id="rId47"/>
    <p:sldId id="488" r:id="rId48"/>
    <p:sldId id="469" r:id="rId49"/>
    <p:sldId id="471" r:id="rId50"/>
    <p:sldId id="472" r:id="rId51"/>
    <p:sldId id="473" r:id="rId52"/>
    <p:sldId id="493" r:id="rId53"/>
    <p:sldId id="474" r:id="rId54"/>
    <p:sldId id="496" r:id="rId55"/>
    <p:sldId id="494" r:id="rId56"/>
    <p:sldId id="501" r:id="rId57"/>
    <p:sldId id="503" r:id="rId58"/>
    <p:sldId id="490" r:id="rId59"/>
    <p:sldId id="504" r:id="rId60"/>
    <p:sldId id="505" r:id="rId61"/>
    <p:sldId id="506" r:id="rId62"/>
    <p:sldId id="507" r:id="rId63"/>
    <p:sldId id="523" r:id="rId64"/>
    <p:sldId id="522" r:id="rId65"/>
    <p:sldId id="524" r:id="rId66"/>
    <p:sldId id="525" r:id="rId67"/>
    <p:sldId id="526" r:id="rId68"/>
    <p:sldId id="508" r:id="rId69"/>
    <p:sldId id="517" r:id="rId70"/>
    <p:sldId id="518" r:id="rId71"/>
    <p:sldId id="516" r:id="rId72"/>
    <p:sldId id="511" r:id="rId73"/>
    <p:sldId id="509" r:id="rId74"/>
    <p:sldId id="520" r:id="rId75"/>
    <p:sldId id="519" r:id="rId76"/>
    <p:sldId id="521" r:id="rId77"/>
    <p:sldId id="510" r:id="rId78"/>
    <p:sldId id="513" r:id="rId79"/>
    <p:sldId id="512" r:id="rId80"/>
    <p:sldId id="515" r:id="rId81"/>
    <p:sldId id="514" r:id="rId82"/>
    <p:sldId id="477" r:id="rId83"/>
    <p:sldId id="478" r:id="rId84"/>
    <p:sldId id="479" r:id="rId85"/>
    <p:sldId id="480" r:id="rId86"/>
    <p:sldId id="481" r:id="rId87"/>
    <p:sldId id="482" r:id="rId88"/>
    <p:sldId id="483" r:id="rId89"/>
    <p:sldId id="484" r:id="rId90"/>
    <p:sldId id="485" r:id="rId91"/>
    <p:sldId id="434" r:id="rId92"/>
    <p:sldId id="271" r:id="rId93"/>
    <p:sldId id="456" r:id="rId94"/>
    <p:sldId id="308" r:id="rId9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97" autoAdjust="0"/>
    <p:restoredTop sz="75281" autoAdjust="0"/>
  </p:normalViewPr>
  <p:slideViewPr>
    <p:cSldViewPr>
      <p:cViewPr varScale="1">
        <p:scale>
          <a:sx n="61" d="100"/>
          <a:sy n="61" d="100"/>
        </p:scale>
        <p:origin x="1963" y="5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1D9192F-E16C-4283-8395-563EA8268BBC}" type="datetimeFigureOut">
              <a:rPr lang="en-US" smtClean="0"/>
              <a:pPr/>
              <a:t>4/9/2022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6762A0-12D7-4D68-B65A-F915F913DE92}" type="slidenum">
              <a:rPr lang="en-US" smtClean="0"/>
              <a:pPr/>
              <a:t>‹#›</a:t>
            </a:fld>
            <a:endParaRPr lang="en-US"/>
          </a:p>
        </p:txBody>
      </p:sp>
    </p:spTree>
    <p:extLst>
      <p:ext uri="{BB962C8B-B14F-4D97-AF65-F5344CB8AC3E}">
        <p14:creationId xmlns:p14="http://schemas.microsoft.com/office/powerpoint/2010/main" val="165049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C6762A0-12D7-4D68-B65A-F915F913DE92}" type="slidenum">
              <a:rPr lang="en-US" smtClean="0"/>
              <a:pPr/>
              <a:t>3</a:t>
            </a:fld>
            <a:endParaRPr lang="en-US"/>
          </a:p>
        </p:txBody>
      </p:sp>
    </p:spTree>
    <p:extLst>
      <p:ext uri="{BB962C8B-B14F-4D97-AF65-F5344CB8AC3E}">
        <p14:creationId xmlns:p14="http://schemas.microsoft.com/office/powerpoint/2010/main" val="238374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C6762A0-12D7-4D68-B65A-F915F913DE92}" type="slidenum">
              <a:rPr lang="en-US" smtClean="0"/>
              <a:pPr/>
              <a:t>66</a:t>
            </a:fld>
            <a:endParaRPr lang="en-US"/>
          </a:p>
        </p:txBody>
      </p:sp>
    </p:spTree>
    <p:extLst>
      <p:ext uri="{BB962C8B-B14F-4D97-AF65-F5344CB8AC3E}">
        <p14:creationId xmlns:p14="http://schemas.microsoft.com/office/powerpoint/2010/main" val="24794813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lstStyle>
          <a:p>
            <a:r>
              <a:rPr kumimoji="0"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135"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grpSp>
        <p:nvGrpSpPr>
          <p:cNvPr id="2" name="Group 1"/>
          <p:cNvGrpSpPr/>
          <p:nvPr/>
        </p:nvGrpSpPr>
        <p:grpSpPr>
          <a:xfrm>
            <a:off x="-3765" y="4953000"/>
            <a:ext cx="9147765" cy="1912088"/>
            <a:chOff x="-3765" y="4832896"/>
            <a:chExt cx="9147765" cy="2032192"/>
          </a:xfrm>
        </p:grpSpPr>
        <p:sp>
          <p:nvSpPr>
            <p:cNvPr id="7" name="Freeform 6"/>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lstStyle>
          <a:p>
            <a:fld id="{4D64E72C-AEA9-4AAD-9921-521CB4911D8E}" type="datetime1">
              <a:rPr lang="en-US" smtClean="0"/>
              <a:pPr/>
              <a:t>4/9/2022</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lstStyle>
          <a:p>
            <a:r>
              <a:rPr lang="en-US"/>
              <a:t>Dept. of Computer Application (RCOEM)</a:t>
            </a:r>
          </a:p>
        </p:txBody>
      </p:sp>
      <p:sp>
        <p:nvSpPr>
          <p:cNvPr id="27" name="Slide Number Placeholder 26"/>
          <p:cNvSpPr>
            <a:spLocks noGrp="1"/>
          </p:cNvSpPr>
          <p:nvPr>
            <p:ph type="sldNum" sz="quarter" idx="12"/>
          </p:nvPr>
        </p:nvSpPr>
        <p:spPr/>
        <p:txBody>
          <a:bodyPr/>
          <a:lstStyle>
            <a:lvl1pPr>
              <a:defRPr>
                <a:solidFill>
                  <a:srgbClr val="FFFFFF"/>
                </a:solidFill>
              </a:defRPr>
            </a:lvl1p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552E6A1-2B0D-4D35-831A-282E6F92D621}" type="datetime1">
              <a:rPr lang="en-US" smtClean="0"/>
              <a:pPr/>
              <a:t>4/9/2022</a:t>
            </a:fld>
            <a:endParaRPr lang="en-US"/>
          </a:p>
        </p:txBody>
      </p:sp>
      <p:sp>
        <p:nvSpPr>
          <p:cNvPr id="5" name="Footer Placeholder 4"/>
          <p:cNvSpPr>
            <a:spLocks noGrp="1"/>
          </p:cNvSpPr>
          <p:nvPr>
            <p:ph type="ftr" sz="quarter" idx="11"/>
          </p:nvPr>
        </p:nvSpPr>
        <p:spPr/>
        <p:txBody>
          <a:bodyPr/>
          <a:lstStyle/>
          <a:p>
            <a:r>
              <a:rPr lang="en-US"/>
              <a:t>Dept. of Computer Application (RCOEM)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3D764F9-CA0A-48D8-A92E-116C2FC6BA27}" type="datetime1">
              <a:rPr lang="en-US" smtClean="0"/>
              <a:pPr/>
              <a:t>4/9/2022</a:t>
            </a:fld>
            <a:endParaRPr lang="en-US"/>
          </a:p>
        </p:txBody>
      </p:sp>
      <p:sp>
        <p:nvSpPr>
          <p:cNvPr id="5" name="Footer Placeholder 4"/>
          <p:cNvSpPr>
            <a:spLocks noGrp="1"/>
          </p:cNvSpPr>
          <p:nvPr>
            <p:ph type="ftr" sz="quarter" idx="11"/>
          </p:nvPr>
        </p:nvSpPr>
        <p:spPr/>
        <p:txBody>
          <a:bodyPr/>
          <a:lstStyle/>
          <a:p>
            <a:r>
              <a:rPr lang="en-US"/>
              <a:t>Dept. of Computer Application (RCOEM)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7BDD14E-31F9-4643-A735-A00E6D71E18E}" type="datetime1">
              <a:rPr lang="en-US" smtClean="0"/>
              <a:pPr/>
              <a:t>4/9/2022</a:t>
            </a:fld>
            <a:endParaRPr lang="en-US"/>
          </a:p>
        </p:txBody>
      </p:sp>
      <p:sp>
        <p:nvSpPr>
          <p:cNvPr id="5" name="Footer Placeholder 4"/>
          <p:cNvSpPr>
            <a:spLocks noGrp="1"/>
          </p:cNvSpPr>
          <p:nvPr>
            <p:ph type="ftr" sz="quarter" idx="11"/>
          </p:nvPr>
        </p:nvSpPr>
        <p:spPr/>
        <p:txBody>
          <a:bodyPr/>
          <a:lstStyle/>
          <a:p>
            <a:r>
              <a:rPr lang="en-US"/>
              <a:t>Dept. of Computer Application (RCOEM)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Title 6"/>
          <p:cNvSpPr>
            <a:spLocks noGrp="1"/>
          </p:cNvSpPr>
          <p:nvPr>
            <p:ph type="title"/>
          </p:nvPr>
        </p:nvSpPr>
        <p:spPr/>
        <p:txBody>
          <a:bodyPr rtlCol="0"/>
          <a:lstStyle/>
          <a:p>
            <a:r>
              <a:rPr kumimoji="0"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lstStyle>
          <a:p>
            <a:r>
              <a:rPr kumimoji="0" lang="en-US"/>
              <a:t>Click to edit Master title style</a:t>
            </a:r>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C3561530-FB4B-4899-84B6-29C3C0C3F0B1}" type="datetime1">
              <a:rPr lang="en-US" smtClean="0"/>
              <a:pPr/>
              <a:t>4/9/2022</a:t>
            </a:fld>
            <a:endParaRPr lang="en-US"/>
          </a:p>
        </p:txBody>
      </p:sp>
      <p:sp>
        <p:nvSpPr>
          <p:cNvPr id="5" name="Footer Placeholder 4"/>
          <p:cNvSpPr>
            <a:spLocks noGrp="1"/>
          </p:cNvSpPr>
          <p:nvPr>
            <p:ph type="ftr" sz="quarter" idx="11"/>
          </p:nvPr>
        </p:nvSpPr>
        <p:spPr/>
        <p:txBody>
          <a:bodyPr/>
          <a:lstStyle/>
          <a:p>
            <a:r>
              <a:rPr lang="en-US"/>
              <a:t>Dept. of Computer Application (RCOEM)</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29F93FCA-89D2-469D-ABF5-09FB9751F4AD}" type="datetime1">
              <a:rPr lang="en-US" smtClean="0"/>
              <a:pPr/>
              <a:t>4/9/2022</a:t>
            </a:fld>
            <a:endParaRPr lang="en-US"/>
          </a:p>
        </p:txBody>
      </p:sp>
      <p:sp>
        <p:nvSpPr>
          <p:cNvPr id="6" name="Footer Placeholder 5"/>
          <p:cNvSpPr>
            <a:spLocks noGrp="1"/>
          </p:cNvSpPr>
          <p:nvPr>
            <p:ph type="ftr" sz="quarter" idx="11"/>
          </p:nvPr>
        </p:nvSpPr>
        <p:spPr/>
        <p:txBody>
          <a:bodyPr/>
          <a:lstStyle/>
          <a:p>
            <a:r>
              <a:rPr lang="en-US"/>
              <a:t>Dept. of Computer Application (RCOEM)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3E34C7A8-AFEA-4F50-AEBA-A9EFF4355297}" type="datetime1">
              <a:rPr lang="en-US" smtClean="0"/>
              <a:pPr/>
              <a:t>4/9/2022</a:t>
            </a:fld>
            <a:endParaRPr lang="en-US"/>
          </a:p>
        </p:txBody>
      </p:sp>
      <p:sp>
        <p:nvSpPr>
          <p:cNvPr id="8" name="Footer Placeholder 7"/>
          <p:cNvSpPr>
            <a:spLocks noGrp="1"/>
          </p:cNvSpPr>
          <p:nvPr>
            <p:ph type="ftr" sz="quarter" idx="11"/>
          </p:nvPr>
        </p:nvSpPr>
        <p:spPr/>
        <p:txBody>
          <a:bodyPr/>
          <a:lstStyle/>
          <a:p>
            <a:r>
              <a:rPr lang="en-US"/>
              <a:t>Dept. of Computer Application (RCOEM)</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E611585-1305-497F-922E-332D34947120}" type="datetime1">
              <a:rPr lang="en-US" smtClean="0"/>
              <a:pPr/>
              <a:t>4/9/2022</a:t>
            </a:fld>
            <a:endParaRPr lang="en-US"/>
          </a:p>
        </p:txBody>
      </p:sp>
      <p:sp>
        <p:nvSpPr>
          <p:cNvPr id="4" name="Footer Placeholder 3"/>
          <p:cNvSpPr>
            <a:spLocks noGrp="1"/>
          </p:cNvSpPr>
          <p:nvPr>
            <p:ph type="ftr" sz="quarter" idx="11"/>
          </p:nvPr>
        </p:nvSpPr>
        <p:spPr/>
        <p:txBody>
          <a:bodyPr/>
          <a:lstStyle/>
          <a:p>
            <a:r>
              <a:rPr lang="en-US"/>
              <a:t>Dept. of Computer Application (RCOEM)</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B95DBB-A7C8-40EA-BFC5-134219966297}" type="datetime1">
              <a:rPr lang="en-US" smtClean="0"/>
              <a:pPr/>
              <a:t>4/9/2022</a:t>
            </a:fld>
            <a:endParaRPr lang="en-US"/>
          </a:p>
        </p:txBody>
      </p:sp>
      <p:sp>
        <p:nvSpPr>
          <p:cNvPr id="3" name="Footer Placeholder 2"/>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lstStyle>
          <a:p>
            <a:r>
              <a:rPr kumimoji="0"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41578AA6-787C-461F-B8B0-63F05766360F}" type="datetime1">
              <a:rPr lang="en-US" smtClean="0"/>
              <a:pPr/>
              <a:t>4/9/2022</a:t>
            </a:fld>
            <a:endParaRPr lang="en-US"/>
          </a:p>
        </p:txBody>
      </p:sp>
      <p:sp>
        <p:nvSpPr>
          <p:cNvPr id="6" name="Footer Placeholder 5"/>
          <p:cNvSpPr>
            <a:spLocks noGrp="1"/>
          </p:cNvSpPr>
          <p:nvPr>
            <p:ph type="ftr" sz="quarter" idx="11"/>
          </p:nvPr>
        </p:nvSpPr>
        <p:spPr/>
        <p:txBody>
          <a:bodyPr/>
          <a:lstStyle/>
          <a:p>
            <a:r>
              <a:rPr lang="en-US"/>
              <a:t>Dept. of Computer Application (RCOEM)</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415" indent="0" algn="r">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lstStyle>
          <a:p>
            <a:fld id="{B9B63FA5-4975-461A-8F42-D488739F09D6}" type="datetime1">
              <a:rPr lang="en-US" smtClean="0"/>
              <a:pPr/>
              <a:t>4/9/2022</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lstStyle>
          <a:p>
            <a:r>
              <a:rPr lang="en-US"/>
              <a:t>Dept. of Computer Application (RCOEM)</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B6F15528-21DE-4FAA-801E-634DDDAF4B2B}"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lstStyle>
          <a:p>
            <a:r>
              <a:rPr kumimoji="0" lang="en-US"/>
              <a:t>Click to edit Master title style</a:t>
            </a:r>
          </a:p>
        </p:txBody>
      </p:sp>
      <p:sp>
        <p:nvSpPr>
          <p:cNvPr id="8" name="Freeform 7"/>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lstStyle>
          <a:p>
            <a:fld id="{584ACDC4-DBD3-404F-9A9D-FF599BE6B17E}" type="datetime1">
              <a:rPr lang="en-US" smtClean="0"/>
              <a:pPr/>
              <a:t>4/9/2022</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lstStyle>
          <a:p>
            <a:r>
              <a:rPr lang="en-US"/>
              <a:t>Dept. of Computer Application (RCOEM)</a:t>
            </a:r>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p:titleStyle>
    <p:bodyStyle>
      <a:lvl1pPr marL="365760" indent="-255905" algn="l" rtl="0" eaLnBrk="1" latinLnBrk="0" hangingPunct="1">
        <a:spcBef>
          <a:spcPts val="400"/>
        </a:spcBef>
        <a:spcAft>
          <a:spcPts val="0"/>
        </a:spcAft>
        <a:buClr>
          <a:schemeClr val="accent1"/>
        </a:buClr>
        <a:buSzPct val="68000"/>
        <a:buFont typeface="Wingdings 3" panose="05040102010807070707"/>
        <a:buChar char=""/>
        <a:defRPr kumimoji="0" sz="2700" kern="1200">
          <a:solidFill>
            <a:schemeClr val="tx1"/>
          </a:solidFill>
          <a:latin typeface="+mn-lt"/>
          <a:ea typeface="+mn-ea"/>
          <a:cs typeface="+mn-cs"/>
        </a:defRPr>
      </a:lvl1pPr>
      <a:lvl2pPr marL="621665" indent="-228600" algn="l" rtl="0" eaLnBrk="1" latinLnBrk="0" hangingPunct="1">
        <a:spcBef>
          <a:spcPts val="325"/>
        </a:spcBef>
        <a:buClr>
          <a:schemeClr val="accent1"/>
        </a:buClr>
        <a:buFont typeface="Verdana" panose="020B0604030504040204"/>
        <a:buChar char="◦"/>
        <a:defRPr kumimoji="0" sz="2300" kern="1200">
          <a:solidFill>
            <a:schemeClr val="tx1"/>
          </a:solidFill>
          <a:latin typeface="+mn-lt"/>
          <a:ea typeface="+mn-ea"/>
          <a:cs typeface="+mn-cs"/>
        </a:defRPr>
      </a:lvl2pPr>
      <a:lvl3pPr marL="859790" indent="-228600" algn="l" rtl="0" eaLnBrk="1" latinLnBrk="0" hangingPunct="1">
        <a:spcBef>
          <a:spcPts val="350"/>
        </a:spcBef>
        <a:buClr>
          <a:schemeClr val="accent2"/>
        </a:buClr>
        <a:buSzPct val="100000"/>
        <a:buFont typeface="Wingdings 2" panose="05020102010507070707"/>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panose="05020102010507070707"/>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panose="05020102010507070707"/>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Truth-value" TargetMode="External"/><Relationship Id="rId2" Type="http://schemas.openxmlformats.org/officeDocument/2006/relationships/hyperlink" Target="https://en.wikipedia.org/wiki/Conditional_(programming)"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emf"/><Relationship Id="rId1" Type="http://schemas.openxmlformats.org/officeDocument/2006/relationships/slideLayout" Target="../slideLayouts/slideLayout2.xml"/><Relationship Id="rId4" Type="http://schemas.openxmlformats.org/officeDocument/2006/relationships/image" Target="../media/image48.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92500" lnSpcReduction="20000"/>
          </a:bodyPr>
          <a:lstStyle/>
          <a:p>
            <a:pPr algn="r">
              <a:buNone/>
            </a:pPr>
            <a:r>
              <a:rPr lang="en-IN" sz="6000" b="1" dirty="0"/>
              <a:t>Principles of Programming Languages </a:t>
            </a:r>
            <a:r>
              <a:rPr lang="en-US" sz="6000" b="1" dirty="0"/>
              <a:t>(</a:t>
            </a:r>
            <a:r>
              <a:rPr lang="en-IN" sz="5400" b="1" dirty="0"/>
              <a:t>MCT542</a:t>
            </a:r>
            <a:r>
              <a:rPr lang="en-US" sz="6000" b="1" dirty="0"/>
              <a:t> )</a:t>
            </a:r>
          </a:p>
          <a:p>
            <a:pPr>
              <a:buNone/>
            </a:pPr>
            <a:endParaRPr lang="en-US" sz="6000" b="1" dirty="0"/>
          </a:p>
          <a:p>
            <a:pPr>
              <a:buNone/>
            </a:pPr>
            <a:endParaRPr lang="en-US" sz="3200" b="1" dirty="0"/>
          </a:p>
          <a:p>
            <a:pPr>
              <a:buNone/>
            </a:pPr>
            <a:r>
              <a:rPr lang="en-US" sz="3200" b="1" dirty="0"/>
              <a:t>Computer Application Department, </a:t>
            </a:r>
          </a:p>
          <a:p>
            <a:pPr>
              <a:buNone/>
            </a:pPr>
            <a:r>
              <a:rPr lang="en-US" sz="3200" b="1" dirty="0"/>
              <a:t>RCOEM</a:t>
            </a:r>
            <a:endParaRPr lang="en-US" sz="3200" dirty="0"/>
          </a:p>
        </p:txBody>
      </p:sp>
      <p:sp>
        <p:nvSpPr>
          <p:cNvPr id="4" name="Footer Placeholder 3"/>
          <p:cNvSpPr>
            <a:spLocks noGrp="1"/>
          </p:cNvSpPr>
          <p:nvPr>
            <p:ph type="ftr" sz="quarter" idx="11"/>
          </p:nvPr>
        </p:nvSpPr>
        <p:spPr/>
        <p:txBody>
          <a:bodyPr/>
          <a:lstStyle/>
          <a:p>
            <a:r>
              <a:rPr lang="en-US"/>
              <a:t>Dept. of Computer Application (RCOEM)</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a:t>
            </a:fld>
            <a:endParaRPr lang="en-US"/>
          </a:p>
        </p:txBody>
      </p:sp>
      <p:sp>
        <p:nvSpPr>
          <p:cNvPr id="2" name="Title 1"/>
          <p:cNvSpPr>
            <a:spLocks noGrp="1"/>
          </p:cNvSpPr>
          <p:nvPr>
            <p:ph type="title"/>
          </p:nvPr>
        </p:nvSpPr>
        <p:spPr/>
        <p:txBody>
          <a:bodyPr/>
          <a:lstStyle/>
          <a:p>
            <a:pPr algn="r"/>
            <a:endParaRPr lang="en-US" b="1" baseline="30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51" y="685800"/>
            <a:ext cx="8689561" cy="5654106"/>
          </a:xfrm>
        </p:spPr>
        <p:txBody>
          <a:bodyPr>
            <a:normAutofit/>
          </a:bodyPr>
          <a:lstStyle/>
          <a:p>
            <a:pPr marL="109855" indent="0">
              <a:buNone/>
            </a:pPr>
            <a:r>
              <a:rPr lang="en-US" sz="3200" dirty="0" err="1">
                <a:latin typeface="Times New Roman" panose="02020603050405020304" pitchFamily="18" charset="0"/>
                <a:cs typeface="Times New Roman" panose="02020603050405020304" pitchFamily="18" charset="0"/>
              </a:rPr>
              <a:t>ssfs</a:t>
            </a:r>
            <a:endParaRPr lang="en-IN" sz="3200" dirty="0">
              <a:latin typeface="Times New Roman" panose="02020603050405020304" pitchFamily="18" charset="0"/>
              <a:cs typeface="Times New Roman" panose="02020603050405020304" pitchFamily="18" charset="0"/>
            </a:endParaRPr>
          </a:p>
          <a:p>
            <a:pPr marL="109855" indent="0">
              <a:buNone/>
            </a:pPr>
            <a:endParaRPr lang="en-IN" sz="2800" b="1" u="sng" dirty="0">
              <a:latin typeface="Times New Roman" panose="02020603050405020304" pitchFamily="18" charset="0"/>
              <a:cs typeface="Times New Roman" panose="02020603050405020304" pitchFamily="18" charset="0"/>
            </a:endParaRPr>
          </a:p>
          <a:p>
            <a:pPr marL="109855" indent="0">
              <a:buNone/>
            </a:pPr>
            <a:endParaRPr lang="en-IN" sz="2800" b="1" u="sng" dirty="0">
              <a:latin typeface="Times New Roman" panose="02020603050405020304" pitchFamily="18" charset="0"/>
              <a:cs typeface="Times New Roman" panose="02020603050405020304" pitchFamily="18" charset="0"/>
            </a:endParaRPr>
          </a:p>
          <a:p>
            <a:pPr marL="109855" indent="0">
              <a:buNone/>
            </a:pPr>
            <a:endParaRPr lang="en-IN" sz="2800" b="1" u="sng" dirty="0">
              <a:latin typeface="Times New Roman" panose="02020603050405020304" pitchFamily="18" charset="0"/>
              <a:cs typeface="Times New Roman" panose="02020603050405020304" pitchFamily="18" charset="0"/>
            </a:endParaRPr>
          </a:p>
          <a:p>
            <a:pPr marL="109855" indent="0">
              <a:buNone/>
            </a:pPr>
            <a:endParaRPr lang="en-US" sz="2800" b="1" u="sng" dirty="0">
              <a:solidFill>
                <a:srgbClr val="FF000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a:p>
        </p:txBody>
      </p:sp>
      <p:sp>
        <p:nvSpPr>
          <p:cNvPr id="2" name="Title 1"/>
          <p:cNvSpPr>
            <a:spLocks noGrp="1"/>
          </p:cNvSpPr>
          <p:nvPr>
            <p:ph type="title"/>
          </p:nvPr>
        </p:nvSpPr>
        <p:spPr>
          <a:xfrm>
            <a:off x="143352" y="-61216"/>
            <a:ext cx="8763000" cy="823215"/>
          </a:xfrm>
        </p:spPr>
        <p:txBody>
          <a:bodyPr>
            <a:noAutofit/>
          </a:bodyPr>
          <a:lstStyle/>
          <a:p>
            <a:pPr marL="109855"/>
            <a:r>
              <a:rPr lang="en-IN" sz="3200" u="sng" dirty="0">
                <a:solidFill>
                  <a:srgbClr val="FF0000"/>
                </a:solidFill>
              </a:rPr>
              <a:t>Control Flow </a:t>
            </a:r>
            <a:endParaRPr lang="en-IN" sz="3200" dirty="0">
              <a:solidFill>
                <a:srgbClr val="FF0000"/>
              </a:solidFill>
            </a:endParaRPr>
          </a:p>
        </p:txBody>
      </p:sp>
      <p:sp>
        <p:nvSpPr>
          <p:cNvPr id="8" name="Rectangle 3"/>
          <p:cNvSpPr>
            <a:spLocks noChangeArrowheads="1"/>
          </p:cNvSpPr>
          <p:nvPr/>
        </p:nvSpPr>
        <p:spPr bwMode="auto">
          <a:xfrm>
            <a:off x="533400" y="30465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2"/>
          <a:stretch>
            <a:fillRect/>
          </a:stretch>
        </p:blipFill>
        <p:spPr>
          <a:xfrm>
            <a:off x="0" y="6821"/>
            <a:ext cx="9144000" cy="6766247"/>
          </a:xfrm>
          <a:prstGeom prst="rect">
            <a:avLst/>
          </a:prstGeom>
        </p:spPr>
      </p:pic>
    </p:spTree>
    <p:extLst>
      <p:ext uri="{BB962C8B-B14F-4D97-AF65-F5344CB8AC3E}">
        <p14:creationId xmlns:p14="http://schemas.microsoft.com/office/powerpoint/2010/main" val="675336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51" y="685800"/>
            <a:ext cx="8689561" cy="5654106"/>
          </a:xfrm>
        </p:spPr>
        <p:txBody>
          <a:bodyPr>
            <a:normAutofit/>
          </a:bodyPr>
          <a:lstStyle/>
          <a:p>
            <a:pPr algn="just"/>
            <a:r>
              <a:rPr lang="en-US" sz="2600" dirty="0">
                <a:latin typeface="Times New Roman" panose="02020603050405020304" pitchFamily="18" charset="0"/>
                <a:cs typeface="Times New Roman" panose="02020603050405020304" pitchFamily="18" charset="0"/>
              </a:rPr>
              <a:t>Associativity rules specify whether sequences of operators of equal precedence group to the right or to the left.</a:t>
            </a:r>
          </a:p>
          <a:p>
            <a:pPr algn="just"/>
            <a:endParaRPr lang="en-US" sz="2600" dirty="0">
              <a:latin typeface="Times New Roman" panose="02020603050405020304" pitchFamily="18" charset="0"/>
              <a:cs typeface="Times New Roman" panose="02020603050405020304" pitchFamily="18" charset="0"/>
            </a:endParaRPr>
          </a:p>
          <a:p>
            <a:pPr algn="just"/>
            <a:r>
              <a:rPr lang="en-US" sz="2600" dirty="0">
                <a:latin typeface="Times New Roman" panose="02020603050405020304" pitchFamily="18" charset="0"/>
                <a:cs typeface="Times New Roman" panose="02020603050405020304" pitchFamily="18" charset="0"/>
              </a:rPr>
              <a:t>Conventions here are somewhat more uniform across languages, but still display some variety. The basic arithmetic operators almost always associate left-to-right, so 9 - 3 - 2 is 4 and not 8.</a:t>
            </a:r>
          </a:p>
          <a:p>
            <a:pPr algn="just"/>
            <a:endParaRPr lang="en-IN" sz="2600" dirty="0">
              <a:latin typeface="Times New Roman" panose="02020603050405020304" pitchFamily="18" charset="0"/>
              <a:cs typeface="Times New Roman" panose="02020603050405020304" pitchFamily="18" charset="0"/>
            </a:endParaRPr>
          </a:p>
          <a:p>
            <a:pPr algn="just"/>
            <a:r>
              <a:rPr lang="en-IN" sz="2600" dirty="0">
                <a:latin typeface="Times New Roman" panose="02020603050405020304" pitchFamily="18" charset="0"/>
                <a:cs typeface="Times New Roman" panose="02020603050405020304" pitchFamily="18" charset="0"/>
              </a:rPr>
              <a:t>In Fortran, </a:t>
            </a:r>
            <a:r>
              <a:rPr lang="en-US" sz="2600" dirty="0">
                <a:latin typeface="Times New Roman" panose="02020603050405020304" pitchFamily="18" charset="0"/>
                <a:cs typeface="Times New Roman" panose="02020603050405020304" pitchFamily="18" charset="0"/>
              </a:rPr>
              <a:t>as noted above, the exponentiation operator (**) follows standard mathematical convention, and associates right-to-left, so 4**3**2 is 262144 and not 4096</a:t>
            </a:r>
            <a:endParaRPr lang="en-IN" sz="2600" dirty="0">
              <a:latin typeface="Times New Roman" panose="02020603050405020304" pitchFamily="18" charset="0"/>
              <a:cs typeface="Times New Roman" panose="02020603050405020304" pitchFamily="18" charset="0"/>
            </a:endParaRPr>
          </a:p>
          <a:p>
            <a:pPr marL="109855" indent="0">
              <a:buNone/>
            </a:pPr>
            <a:endParaRPr lang="en-IN" sz="2800" b="1" u="sng" dirty="0">
              <a:latin typeface="Times New Roman" panose="02020603050405020304" pitchFamily="18" charset="0"/>
              <a:cs typeface="Times New Roman" panose="02020603050405020304" pitchFamily="18" charset="0"/>
            </a:endParaRPr>
          </a:p>
          <a:p>
            <a:pPr marL="109855" indent="0">
              <a:buNone/>
            </a:pPr>
            <a:endParaRPr lang="en-IN" sz="2800" b="1" u="sng" dirty="0">
              <a:latin typeface="Times New Roman" panose="02020603050405020304" pitchFamily="18" charset="0"/>
              <a:cs typeface="Times New Roman" panose="02020603050405020304" pitchFamily="18" charset="0"/>
            </a:endParaRPr>
          </a:p>
          <a:p>
            <a:pPr marL="109855" indent="0">
              <a:buNone/>
            </a:pPr>
            <a:endParaRPr lang="en-US" sz="2800" b="1" u="sng" dirty="0">
              <a:solidFill>
                <a:srgbClr val="FF000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sp>
        <p:nvSpPr>
          <p:cNvPr id="2" name="Title 1"/>
          <p:cNvSpPr>
            <a:spLocks noGrp="1"/>
          </p:cNvSpPr>
          <p:nvPr>
            <p:ph type="title"/>
          </p:nvPr>
        </p:nvSpPr>
        <p:spPr>
          <a:xfrm>
            <a:off x="143352" y="-61216"/>
            <a:ext cx="8763000" cy="823215"/>
          </a:xfrm>
        </p:spPr>
        <p:txBody>
          <a:bodyPr>
            <a:noAutofit/>
          </a:bodyPr>
          <a:lstStyle/>
          <a:p>
            <a:pPr marL="109855"/>
            <a:r>
              <a:rPr lang="en-IN" sz="3200" u="sng" dirty="0">
                <a:solidFill>
                  <a:srgbClr val="FF0000"/>
                </a:solidFill>
              </a:rPr>
              <a:t>Control Flow </a:t>
            </a:r>
            <a:endParaRPr lang="en-IN" sz="3200" dirty="0">
              <a:solidFill>
                <a:srgbClr val="FF0000"/>
              </a:solidFill>
            </a:endParaRPr>
          </a:p>
        </p:txBody>
      </p:sp>
      <p:sp>
        <p:nvSpPr>
          <p:cNvPr id="8" name="Rectangle 3"/>
          <p:cNvSpPr>
            <a:spLocks noChangeArrowheads="1"/>
          </p:cNvSpPr>
          <p:nvPr/>
        </p:nvSpPr>
        <p:spPr bwMode="auto">
          <a:xfrm>
            <a:off x="533400" y="30465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26060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51" y="685800"/>
            <a:ext cx="8689561" cy="5654106"/>
          </a:xfrm>
        </p:spPr>
        <p:txBody>
          <a:bodyPr>
            <a:normAutofit/>
          </a:bodyPr>
          <a:lstStyle/>
          <a:p>
            <a:pPr algn="just"/>
            <a:r>
              <a:rPr lang="en-US" sz="2600" dirty="0">
                <a:latin typeface="Times New Roman" panose="02020603050405020304" pitchFamily="18" charset="0"/>
                <a:cs typeface="Times New Roman" panose="02020603050405020304" pitchFamily="18" charset="0"/>
              </a:rPr>
              <a:t>Because the rules for precedence and associativity vary so much from one language to another, a programmer who works in several languages is wise to make liberal use of parentheses.</a:t>
            </a:r>
          </a:p>
          <a:p>
            <a:pPr algn="just"/>
            <a:endParaRPr lang="en-IN" sz="2600" dirty="0">
              <a:latin typeface="Times New Roman" panose="02020603050405020304" pitchFamily="18" charset="0"/>
              <a:cs typeface="Times New Roman" panose="02020603050405020304" pitchFamily="18" charset="0"/>
            </a:endParaRPr>
          </a:p>
          <a:p>
            <a:pPr marL="109855" indent="0">
              <a:buNone/>
            </a:pPr>
            <a:endParaRPr lang="en-IN" sz="2800" b="1" u="sng" dirty="0">
              <a:latin typeface="Times New Roman" panose="02020603050405020304" pitchFamily="18" charset="0"/>
              <a:cs typeface="Times New Roman" panose="02020603050405020304" pitchFamily="18" charset="0"/>
            </a:endParaRPr>
          </a:p>
          <a:p>
            <a:pPr marL="109855" indent="0">
              <a:buNone/>
            </a:pPr>
            <a:endParaRPr lang="en-US" sz="2800" b="1" u="sng" dirty="0">
              <a:solidFill>
                <a:srgbClr val="FF000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a:p>
        </p:txBody>
      </p:sp>
      <p:sp>
        <p:nvSpPr>
          <p:cNvPr id="2" name="Title 1"/>
          <p:cNvSpPr>
            <a:spLocks noGrp="1"/>
          </p:cNvSpPr>
          <p:nvPr>
            <p:ph type="title"/>
          </p:nvPr>
        </p:nvSpPr>
        <p:spPr>
          <a:xfrm>
            <a:off x="143352" y="-61216"/>
            <a:ext cx="8763000" cy="823215"/>
          </a:xfrm>
        </p:spPr>
        <p:txBody>
          <a:bodyPr>
            <a:noAutofit/>
          </a:bodyPr>
          <a:lstStyle/>
          <a:p>
            <a:pPr marL="109855"/>
            <a:r>
              <a:rPr lang="en-IN" sz="3200" u="sng" dirty="0">
                <a:solidFill>
                  <a:srgbClr val="FF0000"/>
                </a:solidFill>
              </a:rPr>
              <a:t>Control Flow </a:t>
            </a:r>
            <a:endParaRPr lang="en-IN" sz="3200" dirty="0">
              <a:solidFill>
                <a:srgbClr val="FF0000"/>
              </a:solidFill>
            </a:endParaRPr>
          </a:p>
        </p:txBody>
      </p:sp>
      <p:sp>
        <p:nvSpPr>
          <p:cNvPr id="8" name="Rectangle 3"/>
          <p:cNvSpPr>
            <a:spLocks noChangeArrowheads="1"/>
          </p:cNvSpPr>
          <p:nvPr/>
        </p:nvSpPr>
        <p:spPr bwMode="auto">
          <a:xfrm>
            <a:off x="533400" y="30465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79964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Assignment Statement</a:t>
            </a:r>
            <a:endParaRPr lang="en-IN" dirty="0"/>
          </a:p>
        </p:txBody>
      </p:sp>
      <p:sp>
        <p:nvSpPr>
          <p:cNvPr id="3" name="Subtitle 2"/>
          <p:cNvSpPr>
            <a:spLocks noGrp="1"/>
          </p:cNvSpPr>
          <p:nvPr>
            <p:ph type="subTitle" idx="1"/>
          </p:nvPr>
        </p:nvSpPr>
        <p:spPr/>
        <p:txBody>
          <a:bodyPr/>
          <a:lstStyle/>
          <a:p>
            <a:r>
              <a:rPr lang="en-US" dirty="0"/>
              <a:t>Value model and Reference model</a:t>
            </a:r>
            <a:endParaRPr lang="en-IN" dirty="0"/>
          </a:p>
        </p:txBody>
      </p:sp>
    </p:spTree>
    <p:extLst>
      <p:ext uri="{BB962C8B-B14F-4D97-AF65-F5344CB8AC3E}">
        <p14:creationId xmlns:p14="http://schemas.microsoft.com/office/powerpoint/2010/main" val="3857899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34689" t="34096" r="36266" b="36484"/>
          <a:stretch/>
        </p:blipFill>
        <p:spPr>
          <a:xfrm>
            <a:off x="2717074" y="1774372"/>
            <a:ext cx="3438998" cy="1959428"/>
          </a:xfrm>
          <a:prstGeom prst="rect">
            <a:avLst/>
          </a:prstGeom>
        </p:spPr>
      </p:pic>
      <p:pic>
        <p:nvPicPr>
          <p:cNvPr id="5" name="Picture 4"/>
          <p:cNvPicPr>
            <a:picLocks noChangeAspect="1"/>
          </p:cNvPicPr>
          <p:nvPr/>
        </p:nvPicPr>
        <p:blipFill rotWithShape="1">
          <a:blip r:embed="rId3"/>
          <a:srcRect l="21750" t="41111" r="50250" b="26889"/>
          <a:stretch/>
        </p:blipFill>
        <p:spPr>
          <a:xfrm>
            <a:off x="3600913" y="3806190"/>
            <a:ext cx="1671320" cy="1074420"/>
          </a:xfrm>
          <a:prstGeom prst="rect">
            <a:avLst/>
          </a:prstGeom>
        </p:spPr>
      </p:pic>
      <p:sp>
        <p:nvSpPr>
          <p:cNvPr id="6" name="TextBox 5"/>
          <p:cNvSpPr txBox="1"/>
          <p:nvPr/>
        </p:nvSpPr>
        <p:spPr>
          <a:xfrm>
            <a:off x="6400800" y="3829050"/>
            <a:ext cx="2354580" cy="1546577"/>
          </a:xfrm>
          <a:prstGeom prst="rect">
            <a:avLst/>
          </a:prstGeom>
          <a:noFill/>
        </p:spPr>
        <p:txBody>
          <a:bodyPr wrap="square" rtlCol="0">
            <a:spAutoFit/>
          </a:bodyPr>
          <a:lstStyle/>
          <a:p>
            <a:r>
              <a:rPr lang="en-US" sz="1350" dirty="0"/>
              <a:t>main</a:t>
            </a:r>
          </a:p>
          <a:p>
            <a:r>
              <a:rPr lang="en-US" sz="1350" dirty="0"/>
              <a:t>x=8</a:t>
            </a:r>
          </a:p>
          <a:p>
            <a:r>
              <a:rPr lang="en-US" sz="1350" dirty="0"/>
              <a:t>y=15</a:t>
            </a:r>
          </a:p>
          <a:p>
            <a:r>
              <a:rPr lang="en-US" sz="1350" dirty="0"/>
              <a:t>y=8</a:t>
            </a:r>
          </a:p>
          <a:p>
            <a:r>
              <a:rPr lang="en-US" sz="1350" dirty="0"/>
              <a:t>x=0</a:t>
            </a:r>
          </a:p>
          <a:p>
            <a:r>
              <a:rPr lang="en-US" sz="1350" dirty="0"/>
              <a:t>Note : value of y </a:t>
            </a:r>
            <a:r>
              <a:rPr lang="en-US" sz="1350" dirty="0" err="1"/>
              <a:t>donot</a:t>
            </a:r>
            <a:r>
              <a:rPr lang="en-US" sz="1350" dirty="0"/>
              <a:t> change</a:t>
            </a:r>
            <a:endParaRPr lang="en-IN" sz="1350" dirty="0"/>
          </a:p>
        </p:txBody>
      </p:sp>
      <p:sp>
        <p:nvSpPr>
          <p:cNvPr id="7" name="Rectangle 6"/>
          <p:cNvSpPr/>
          <p:nvPr/>
        </p:nvSpPr>
        <p:spPr>
          <a:xfrm>
            <a:off x="1497330" y="5375365"/>
            <a:ext cx="6560820" cy="738664"/>
          </a:xfrm>
          <a:prstGeom prst="rect">
            <a:avLst/>
          </a:prstGeom>
        </p:spPr>
        <p:txBody>
          <a:bodyPr wrap="square">
            <a:spAutoFit/>
          </a:bodyPr>
          <a:lstStyle/>
          <a:p>
            <a:r>
              <a:rPr lang="en-US" sz="2100" b="1" dirty="0"/>
              <a:t>Issue:</a:t>
            </a:r>
            <a:r>
              <a:rPr lang="en-US" sz="2100" dirty="0"/>
              <a:t> is assignment an expression or a statement? </a:t>
            </a:r>
            <a:endParaRPr lang="en-IN" sz="2100" dirty="0"/>
          </a:p>
        </p:txBody>
      </p:sp>
      <p:sp>
        <p:nvSpPr>
          <p:cNvPr id="8" name="TextBox 7">
            <a:extLst>
              <a:ext uri="{FF2B5EF4-FFF2-40B4-BE49-F238E27FC236}">
                <a16:creationId xmlns:a16="http://schemas.microsoft.com/office/drawing/2014/main" id="{1A28C34E-38B6-42D8-922E-A2DEBC50113F}"/>
              </a:ext>
            </a:extLst>
          </p:cNvPr>
          <p:cNvSpPr txBox="1"/>
          <p:nvPr/>
        </p:nvSpPr>
        <p:spPr>
          <a:xfrm>
            <a:off x="297180" y="221695"/>
            <a:ext cx="8458200" cy="1477328"/>
          </a:xfrm>
          <a:prstGeom prst="rect">
            <a:avLst/>
          </a:prstGeom>
          <a:noFill/>
        </p:spPr>
        <p:txBody>
          <a:bodyPr wrap="square">
            <a:spAutoFit/>
          </a:bodyPr>
          <a:lstStyle/>
          <a:p>
            <a:pPr algn="just"/>
            <a:r>
              <a:rPr lang="en-IN" sz="1800" dirty="0">
                <a:latin typeface="Times New Roman" panose="02020603050405020304" pitchFamily="18" charset="0"/>
                <a:cs typeface="Times New Roman" panose="02020603050405020304" pitchFamily="18" charset="0"/>
              </a:rPr>
              <a:t>Each assignment </a:t>
            </a:r>
            <a:r>
              <a:rPr lang="en-US" sz="1800" dirty="0">
                <a:latin typeface="Times New Roman" panose="02020603050405020304" pitchFamily="18" charset="0"/>
                <a:cs typeface="Times New Roman" panose="02020603050405020304" pitchFamily="18" charset="0"/>
              </a:rPr>
              <a:t>takes a pair of arguments: a value and a reference to a variable into which the </a:t>
            </a:r>
            <a:r>
              <a:rPr lang="en-IN" sz="1800" dirty="0">
                <a:latin typeface="Times New Roman" panose="02020603050405020304" pitchFamily="18" charset="0"/>
                <a:cs typeface="Times New Roman" panose="02020603050405020304" pitchFamily="18" charset="0"/>
              </a:rPr>
              <a:t>value should be placed.</a:t>
            </a:r>
          </a:p>
          <a:p>
            <a:pPr algn="just"/>
            <a:endParaRPr lang="en-IN"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ML and Lisp are mostly functional, but make assignment available to programmers </a:t>
            </a:r>
            <a:r>
              <a:rPr lang="en-IN" sz="1800" dirty="0">
                <a:latin typeface="Times New Roman" panose="02020603050405020304" pitchFamily="18" charset="0"/>
                <a:cs typeface="Times New Roman" panose="02020603050405020304" pitchFamily="18" charset="0"/>
              </a:rPr>
              <a:t>who want it.</a:t>
            </a:r>
          </a:p>
        </p:txBody>
      </p:sp>
    </p:spTree>
    <p:extLst>
      <p:ext uri="{BB962C8B-B14F-4D97-AF65-F5344CB8AC3E}">
        <p14:creationId xmlns:p14="http://schemas.microsoft.com/office/powerpoint/2010/main" val="1693815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4832" t="19778" r="33835" b="24963"/>
          <a:stretch/>
        </p:blipFill>
        <p:spPr>
          <a:xfrm>
            <a:off x="262890" y="1097280"/>
            <a:ext cx="8481060" cy="4549140"/>
          </a:xfrm>
          <a:prstGeom prst="rect">
            <a:avLst/>
          </a:prstGeom>
        </p:spPr>
      </p:pic>
    </p:spTree>
    <p:extLst>
      <p:ext uri="{BB962C8B-B14F-4D97-AF65-F5344CB8AC3E}">
        <p14:creationId xmlns:p14="http://schemas.microsoft.com/office/powerpoint/2010/main" val="338974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6667" t="7481" r="32999" b="23481"/>
          <a:stretch/>
        </p:blipFill>
        <p:spPr>
          <a:xfrm>
            <a:off x="434340" y="857250"/>
            <a:ext cx="8275320" cy="5143500"/>
          </a:xfrm>
          <a:prstGeom prst="rect">
            <a:avLst/>
          </a:prstGeom>
        </p:spPr>
      </p:pic>
    </p:spTree>
    <p:extLst>
      <p:ext uri="{BB962C8B-B14F-4D97-AF65-F5344CB8AC3E}">
        <p14:creationId xmlns:p14="http://schemas.microsoft.com/office/powerpoint/2010/main" val="2180417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Lvalue</a:t>
            </a:r>
            <a:r>
              <a:rPr lang="en-US" dirty="0"/>
              <a:t> and </a:t>
            </a:r>
            <a:r>
              <a:rPr lang="en-US" dirty="0" err="1"/>
              <a:t>Rvalue</a:t>
            </a:r>
            <a:endParaRPr lang="en-IN" dirty="0"/>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6334" t="18763" r="32584" b="18147"/>
          <a:stretch/>
        </p:blipFill>
        <p:spPr>
          <a:xfrm>
            <a:off x="377190" y="2226469"/>
            <a:ext cx="8378190" cy="3716655"/>
          </a:xfrm>
          <a:prstGeom prst="rect">
            <a:avLst/>
          </a:prstGeom>
        </p:spPr>
      </p:pic>
    </p:spTree>
    <p:extLst>
      <p:ext uri="{BB962C8B-B14F-4D97-AF65-F5344CB8AC3E}">
        <p14:creationId xmlns:p14="http://schemas.microsoft.com/office/powerpoint/2010/main" val="18931163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0514" y="1863090"/>
            <a:ext cx="6517171" cy="3749090"/>
          </a:xfrm>
        </p:spPr>
        <p:txBody>
          <a:bodyPr>
            <a:normAutofit/>
          </a:bodyPr>
          <a:lstStyle/>
          <a:p>
            <a:r>
              <a:rPr lang="en-US" sz="1950" dirty="0">
                <a:latin typeface="Times New Roman" panose="02020603050405020304" pitchFamily="18" charset="0"/>
                <a:cs typeface="Times New Roman" panose="02020603050405020304" pitchFamily="18" charset="0"/>
              </a:rPr>
              <a:t>In several languages, including </a:t>
            </a:r>
            <a:r>
              <a:rPr lang="en-US" sz="1950" dirty="0" err="1">
                <a:latin typeface="Times New Roman" panose="02020603050405020304" pitchFamily="18" charset="0"/>
                <a:cs typeface="Times New Roman" panose="02020603050405020304" pitchFamily="18" charset="0"/>
              </a:rPr>
              <a:t>Clu</a:t>
            </a:r>
            <a:r>
              <a:rPr lang="en-US" sz="1950" dirty="0">
                <a:latin typeface="Times New Roman" panose="02020603050405020304" pitchFamily="18" charset="0"/>
                <a:cs typeface="Times New Roman" panose="02020603050405020304" pitchFamily="18" charset="0"/>
              </a:rPr>
              <a:t>, ML, Perl, Python, and Ruby, it is also possible to </a:t>
            </a:r>
            <a:r>
              <a:rPr lang="en-IN" sz="1950" dirty="0">
                <a:latin typeface="Times New Roman" panose="02020603050405020304" pitchFamily="18" charset="0"/>
                <a:cs typeface="Times New Roman" panose="02020603050405020304" pitchFamily="18" charset="0"/>
              </a:rPr>
              <a:t>write</a:t>
            </a:r>
          </a:p>
          <a:p>
            <a:pPr marL="82391" indent="0" algn="ctr">
              <a:buNone/>
            </a:pPr>
            <a:r>
              <a:rPr lang="en-IN" sz="1950" dirty="0">
                <a:solidFill>
                  <a:srgbClr val="C00000"/>
                </a:solidFill>
                <a:latin typeface="Times New Roman" panose="02020603050405020304" pitchFamily="18" charset="0"/>
                <a:cs typeface="Times New Roman" panose="02020603050405020304" pitchFamily="18" charset="0"/>
              </a:rPr>
              <a:t>a, b = c, d;</a:t>
            </a:r>
            <a:endParaRPr lang="en-IN" b="1" u="sng" dirty="0">
              <a:latin typeface="Times New Roman" panose="02020603050405020304" pitchFamily="18" charset="0"/>
              <a:cs typeface="Times New Roman" panose="02020603050405020304" pitchFamily="18" charset="0"/>
            </a:endParaRPr>
          </a:p>
          <a:p>
            <a:pPr algn="just"/>
            <a:r>
              <a:rPr lang="en-US" sz="1950" dirty="0">
                <a:latin typeface="Times New Roman" panose="02020603050405020304" pitchFamily="18" charset="0"/>
                <a:cs typeface="Times New Roman" panose="02020603050405020304" pitchFamily="18" charset="0"/>
              </a:rPr>
              <a:t>Here the comma in the right-hand side is not the sequencing operator of C. Rather, it serves to define a expression, or tuple, consisting of multiple </a:t>
            </a:r>
            <a:r>
              <a:rPr lang="en-US" sz="1950" dirty="0" err="1">
                <a:latin typeface="Times New Roman" panose="02020603050405020304" pitchFamily="18" charset="0"/>
                <a:cs typeface="Times New Roman" panose="02020603050405020304" pitchFamily="18" charset="0"/>
              </a:rPr>
              <a:t>r-values</a:t>
            </a:r>
            <a:r>
              <a:rPr lang="en-US" sz="1950" dirty="0">
                <a:latin typeface="Times New Roman" panose="02020603050405020304" pitchFamily="18" charset="0"/>
                <a:cs typeface="Times New Roman" panose="02020603050405020304" pitchFamily="18" charset="0"/>
              </a:rPr>
              <a:t>. The comma operator on the left-hand side produces a tuple of l-values. The effect of the assignment is to copy c into a and d into b. While we could just as easily have written</a:t>
            </a:r>
          </a:p>
          <a:p>
            <a:pPr marL="82391" indent="0" algn="ctr">
              <a:buNone/>
            </a:pPr>
            <a:r>
              <a:rPr lang="en-IN" sz="1950" dirty="0">
                <a:solidFill>
                  <a:srgbClr val="C00000"/>
                </a:solidFill>
                <a:latin typeface="Times New Roman" panose="02020603050405020304" pitchFamily="18" charset="0"/>
                <a:cs typeface="Times New Roman" panose="02020603050405020304" pitchFamily="18" charset="0"/>
              </a:rPr>
              <a:t>a = c; b = d;</a:t>
            </a:r>
          </a:p>
          <a:p>
            <a:pPr marL="82391" indent="0">
              <a:buNone/>
            </a:pPr>
            <a:endParaRPr lang="en-IN" b="1" u="sng" dirty="0">
              <a:latin typeface="Times New Roman" panose="02020603050405020304" pitchFamily="18" charset="0"/>
              <a:cs typeface="Times New Roman" panose="02020603050405020304" pitchFamily="18" charset="0"/>
            </a:endParaRPr>
          </a:p>
          <a:p>
            <a:pPr marL="82391" indent="0">
              <a:buNone/>
            </a:pPr>
            <a:endParaRPr lang="en-US" b="1" u="sng" dirty="0">
              <a:solidFill>
                <a:srgbClr val="FF000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sp>
        <p:nvSpPr>
          <p:cNvPr id="2" name="Title 1"/>
          <p:cNvSpPr>
            <a:spLocks noGrp="1"/>
          </p:cNvSpPr>
          <p:nvPr>
            <p:ph type="title"/>
          </p:nvPr>
        </p:nvSpPr>
        <p:spPr>
          <a:xfrm>
            <a:off x="1250514" y="1013812"/>
            <a:ext cx="6572250" cy="617411"/>
          </a:xfrm>
        </p:spPr>
        <p:txBody>
          <a:bodyPr>
            <a:noAutofit/>
          </a:bodyPr>
          <a:lstStyle/>
          <a:p>
            <a:pPr marL="82391"/>
            <a:r>
              <a:rPr lang="en-IN" sz="2400" dirty="0">
                <a:latin typeface="Times New Roman" panose="02020603050405020304" pitchFamily="18" charset="0"/>
                <a:cs typeface="Times New Roman" panose="02020603050405020304" pitchFamily="18" charset="0"/>
              </a:rPr>
              <a:t>Multiway Assignment</a:t>
            </a:r>
          </a:p>
        </p:txBody>
      </p:sp>
      <p:sp>
        <p:nvSpPr>
          <p:cNvPr id="8" name="Rectangle 3"/>
          <p:cNvSpPr>
            <a:spLocks noChangeArrowheads="1"/>
          </p:cNvSpPr>
          <p:nvPr/>
        </p:nvSpPr>
        <p:spPr bwMode="auto">
          <a:xfrm>
            <a:off x="1543051" y="3142156"/>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eaLnBrk="0" fontAlgn="base" hangingPunct="0">
              <a:spcBef>
                <a:spcPct val="0"/>
              </a:spcBef>
              <a:spcAft>
                <a:spcPct val="0"/>
              </a:spcAft>
            </a:pPr>
            <a:endParaRPr lang="en-US" sz="1350" dirty="0">
              <a:latin typeface="Arial" panose="020B0604020202020204" pitchFamily="34" charset="0"/>
            </a:endParaRPr>
          </a:p>
        </p:txBody>
      </p:sp>
    </p:spTree>
    <p:extLst>
      <p:ext uri="{BB962C8B-B14F-4D97-AF65-F5344CB8AC3E}">
        <p14:creationId xmlns:p14="http://schemas.microsoft.com/office/powerpoint/2010/main" val="2350272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0514" y="1371600"/>
            <a:ext cx="6517171" cy="4240580"/>
          </a:xfrm>
        </p:spPr>
        <p:txBody>
          <a:bodyPr>
            <a:normAutofit/>
          </a:bodyPr>
          <a:lstStyle/>
          <a:p>
            <a:pPr algn="just"/>
            <a:r>
              <a:rPr lang="en-US" sz="1950" dirty="0">
                <a:latin typeface="Times New Roman" panose="02020603050405020304" pitchFamily="18" charset="0"/>
                <a:cs typeface="Times New Roman" panose="02020603050405020304" pitchFamily="18" charset="0"/>
              </a:rPr>
              <a:t>It should be emphasized that initialization saves time only for variables that are statically allocated. Variables allocated in the stack or heap at run time must be initialized at run time.</a:t>
            </a:r>
          </a:p>
          <a:p>
            <a:pPr algn="just"/>
            <a:endParaRPr lang="en-US" sz="1950" dirty="0">
              <a:latin typeface="Times New Roman" panose="02020603050405020304" pitchFamily="18" charset="0"/>
              <a:cs typeface="Times New Roman" panose="02020603050405020304" pitchFamily="18" charset="0"/>
            </a:endParaRPr>
          </a:p>
          <a:p>
            <a:pPr algn="just"/>
            <a:r>
              <a:rPr lang="en-US" sz="1950" dirty="0">
                <a:latin typeface="Times New Roman" panose="02020603050405020304" pitchFamily="18" charset="0"/>
                <a:cs typeface="Times New Roman" panose="02020603050405020304" pitchFamily="18" charset="0"/>
              </a:rPr>
              <a:t>If a variable is not given an initial value explicitly in its declaration, the language may specify a default value.</a:t>
            </a:r>
          </a:p>
          <a:p>
            <a:pPr algn="just"/>
            <a:endParaRPr lang="en-US" sz="1950" dirty="0">
              <a:latin typeface="Times New Roman" panose="02020603050405020304" pitchFamily="18" charset="0"/>
              <a:cs typeface="Times New Roman" panose="02020603050405020304" pitchFamily="18" charset="0"/>
            </a:endParaRPr>
          </a:p>
          <a:p>
            <a:pPr algn="just"/>
            <a:r>
              <a:rPr lang="en-US" sz="1950" dirty="0">
                <a:latin typeface="Times New Roman" panose="02020603050405020304" pitchFamily="18" charset="0"/>
                <a:cs typeface="Times New Roman" panose="02020603050405020304" pitchFamily="18" charset="0"/>
              </a:rPr>
              <a:t> In C, for example, statically allocated variables for which the programmer does not provide an initial value are guaranteed to be represented in memory as if they had been initialized to zero.</a:t>
            </a: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sp>
        <p:nvSpPr>
          <p:cNvPr id="2" name="Title 1"/>
          <p:cNvSpPr>
            <a:spLocks noGrp="1"/>
          </p:cNvSpPr>
          <p:nvPr>
            <p:ph type="title"/>
          </p:nvPr>
        </p:nvSpPr>
        <p:spPr>
          <a:xfrm>
            <a:off x="1250514" y="876656"/>
            <a:ext cx="6572250" cy="617411"/>
          </a:xfrm>
        </p:spPr>
        <p:txBody>
          <a:bodyPr>
            <a:noAutofit/>
          </a:bodyPr>
          <a:lstStyle/>
          <a:p>
            <a:pPr marL="82391"/>
            <a:r>
              <a:rPr lang="en-US" sz="2400" dirty="0">
                <a:solidFill>
                  <a:srgbClr val="FF0000"/>
                </a:solidFill>
              </a:rPr>
              <a:t>3. Initialization</a:t>
            </a:r>
            <a:endParaRPr lang="en-IN" sz="2400" dirty="0">
              <a:solidFill>
                <a:srgbClr val="FF0000"/>
              </a:solidFill>
            </a:endParaRPr>
          </a:p>
        </p:txBody>
      </p:sp>
      <p:sp>
        <p:nvSpPr>
          <p:cNvPr id="8" name="Rectangle 3"/>
          <p:cNvSpPr>
            <a:spLocks noChangeArrowheads="1"/>
          </p:cNvSpPr>
          <p:nvPr/>
        </p:nvSpPr>
        <p:spPr bwMode="auto">
          <a:xfrm>
            <a:off x="1543051" y="3142156"/>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eaLnBrk="0" fontAlgn="base" hangingPunct="0">
              <a:spcBef>
                <a:spcPct val="0"/>
              </a:spcBef>
              <a:spcAft>
                <a:spcPct val="0"/>
              </a:spcAft>
            </a:pPr>
            <a:endParaRPr lang="en-US" sz="1350" dirty="0">
              <a:latin typeface="Arial" panose="020B0604020202020204" pitchFamily="34" charset="0"/>
            </a:endParaRPr>
          </a:p>
        </p:txBody>
      </p:sp>
    </p:spTree>
    <p:extLst>
      <p:ext uri="{BB962C8B-B14F-4D97-AF65-F5344CB8AC3E}">
        <p14:creationId xmlns:p14="http://schemas.microsoft.com/office/powerpoint/2010/main" val="3853295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None/>
            </a:pPr>
            <a:r>
              <a:rPr lang="en-US" b="1" dirty="0"/>
              <a:t>Course Code: MCT542 	</a:t>
            </a:r>
          </a:p>
          <a:p>
            <a:pPr>
              <a:buNone/>
            </a:pPr>
            <a:endParaRPr lang="en-US" b="1" dirty="0"/>
          </a:p>
          <a:p>
            <a:pPr>
              <a:buNone/>
            </a:pPr>
            <a:r>
              <a:rPr lang="en-US" b="1" dirty="0"/>
              <a:t>Courses: </a:t>
            </a:r>
            <a:r>
              <a:rPr lang="en-IN" b="1" dirty="0"/>
              <a:t>Principles of Programming Languages</a:t>
            </a:r>
          </a:p>
          <a:p>
            <a:pPr>
              <a:buNone/>
            </a:pPr>
            <a:endParaRPr lang="en-US" b="1" dirty="0"/>
          </a:p>
          <a:p>
            <a:pPr>
              <a:buNone/>
            </a:pPr>
            <a:r>
              <a:rPr lang="en-US" b="1" dirty="0"/>
              <a:t>L:3 Hrs, P: 0 Hrs,  Per week			         </a:t>
            </a:r>
          </a:p>
          <a:p>
            <a:pPr>
              <a:buNone/>
            </a:pPr>
            <a:endParaRPr lang="en-US" b="1" dirty="0"/>
          </a:p>
          <a:p>
            <a:pPr>
              <a:buNone/>
            </a:pPr>
            <a:r>
              <a:rPr lang="en-US" b="1" dirty="0"/>
              <a:t>Total Credits: 3</a:t>
            </a:r>
            <a:endParaRPr lang="en-US" dirty="0"/>
          </a:p>
          <a:p>
            <a:endParaRPr lang="en-US" dirty="0"/>
          </a:p>
        </p:txBody>
      </p:sp>
      <p:sp>
        <p:nvSpPr>
          <p:cNvPr id="5" name="Footer Placeholder 4"/>
          <p:cNvSpPr>
            <a:spLocks noGrp="1"/>
          </p:cNvSpPr>
          <p:nvPr>
            <p:ph type="ftr" sz="quarter" idx="11"/>
          </p:nvPr>
        </p:nvSpPr>
        <p:spPr/>
        <p:txBody>
          <a:bodyPr/>
          <a:lstStyle/>
          <a:p>
            <a:r>
              <a:rPr lang="en-US" dirty="0"/>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a:t>
            </a:fld>
            <a:endParaRPr lang="en-US"/>
          </a:p>
        </p:txBody>
      </p:sp>
      <p:sp>
        <p:nvSpPr>
          <p:cNvPr id="2" name="Title 1"/>
          <p:cNvSpPr>
            <a:spLocks noGrp="1"/>
          </p:cNvSpPr>
          <p:nvPr>
            <p:ph type="title"/>
          </p:nvPr>
        </p:nvSpPr>
        <p:spPr/>
        <p:txBody>
          <a:bodyPr/>
          <a:lstStyle/>
          <a:p>
            <a:r>
              <a:rPr lang="en-US" b="1" dirty="0"/>
              <a:t>Syllabus (MCA SEM- V)</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31094"/>
            <a:ext cx="7886700" cy="679745"/>
          </a:xfrm>
        </p:spPr>
        <p:txBody>
          <a:bodyPr>
            <a:normAutofit/>
          </a:bodyPr>
          <a:lstStyle/>
          <a:p>
            <a:pPr marL="82391"/>
            <a:r>
              <a:rPr lang="en-US" sz="2400" dirty="0">
                <a:solidFill>
                  <a:srgbClr val="FF0000"/>
                </a:solidFill>
              </a:rPr>
              <a:t>4</a:t>
            </a:r>
            <a:r>
              <a:rPr lang="en-IN" sz="2400" dirty="0">
                <a:solidFill>
                  <a:srgbClr val="FF0000"/>
                </a:solidFill>
              </a:rPr>
              <a:t>. Ordering within Expressions</a:t>
            </a:r>
          </a:p>
        </p:txBody>
      </p:sp>
      <p:sp>
        <p:nvSpPr>
          <p:cNvPr id="3" name="Content Placeholder 2"/>
          <p:cNvSpPr>
            <a:spLocks noGrp="1"/>
          </p:cNvSpPr>
          <p:nvPr>
            <p:ph idx="1"/>
          </p:nvPr>
        </p:nvSpPr>
        <p:spPr>
          <a:xfrm>
            <a:off x="687434" y="1810839"/>
            <a:ext cx="7886700" cy="3263504"/>
          </a:xfrm>
        </p:spPr>
        <p:txBody>
          <a:bodyPr>
            <a:normAutofit lnSpcReduction="10000"/>
          </a:bodyPr>
          <a:lstStyle/>
          <a:p>
            <a:pPr algn="just"/>
            <a:r>
              <a:rPr lang="en-US" dirty="0">
                <a:latin typeface="Times New Roman" panose="02020603050405020304" pitchFamily="18" charset="0"/>
                <a:cs typeface="Times New Roman" panose="02020603050405020304" pitchFamily="18" charset="0"/>
              </a:rPr>
              <a:t>While precedence and associativity rules define the order in which binary infix operators are applied within an expression, they do not specify the order in which the operands of a given  operator are evaluated.</a:t>
            </a:r>
          </a:p>
          <a:p>
            <a:r>
              <a:rPr lang="en-US" dirty="0">
                <a:latin typeface="Times New Roman" panose="02020603050405020304" pitchFamily="18" charset="0"/>
                <a:cs typeface="Times New Roman" panose="02020603050405020304" pitchFamily="18" charset="0"/>
              </a:rPr>
              <a:t>There are two main reasons why the order can be important: </a:t>
            </a:r>
            <a:r>
              <a:rPr lang="en-US" b="1" dirty="0"/>
              <a:t>S</a:t>
            </a:r>
            <a:r>
              <a:rPr lang="en-IN" b="1" dirty="0"/>
              <a:t>ide effects and Code improvement</a:t>
            </a:r>
          </a:p>
          <a:p>
            <a:pPr algn="just"/>
            <a:endParaRPr lang="en-US" dirty="0">
              <a:latin typeface="Times New Roman" panose="02020603050405020304" pitchFamily="18" charset="0"/>
              <a:cs typeface="Times New Roman" panose="02020603050405020304" pitchFamily="18" charset="0"/>
            </a:endParaRPr>
          </a:p>
          <a:p>
            <a:endParaRPr lang="en-IN" dirty="0"/>
          </a:p>
        </p:txBody>
      </p:sp>
      <p:pic>
        <p:nvPicPr>
          <p:cNvPr id="4" name="Picture 3"/>
          <p:cNvPicPr>
            <a:picLocks noChangeAspect="1"/>
          </p:cNvPicPr>
          <p:nvPr/>
        </p:nvPicPr>
        <p:blipFill rotWithShape="1">
          <a:blip r:embed="rId2"/>
          <a:srcRect l="53750" t="63926" r="12084" b="20667"/>
          <a:stretch/>
        </p:blipFill>
        <p:spPr>
          <a:xfrm>
            <a:off x="1954530" y="4103370"/>
            <a:ext cx="4686300" cy="1188720"/>
          </a:xfrm>
          <a:prstGeom prst="rect">
            <a:avLst/>
          </a:prstGeom>
        </p:spPr>
      </p:pic>
    </p:spTree>
    <p:extLst>
      <p:ext uri="{BB962C8B-B14F-4D97-AF65-F5344CB8AC3E}">
        <p14:creationId xmlns:p14="http://schemas.microsoft.com/office/powerpoint/2010/main" val="1884565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b="1" dirty="0"/>
              <a:t>Applying Mathematical Identities</a:t>
            </a:r>
            <a:endParaRPr lang="en-IN" dirty="0"/>
          </a:p>
        </p:txBody>
      </p:sp>
      <p:sp>
        <p:nvSpPr>
          <p:cNvPr id="3" name="Content Placeholder 2"/>
          <p:cNvSpPr>
            <a:spLocks noGrp="1"/>
          </p:cNvSpPr>
          <p:nvPr>
            <p:ph idx="1"/>
          </p:nvPr>
        </p:nvSpPr>
        <p:spPr/>
        <p:txBody>
          <a:bodyPr/>
          <a:lstStyle/>
          <a:p>
            <a:pPr algn="just"/>
            <a:r>
              <a:rPr lang="en-US" dirty="0">
                <a:latin typeface="Times New Roman" panose="02020603050405020304" pitchFamily="18" charset="0"/>
                <a:cs typeface="Times New Roman" panose="02020603050405020304" pitchFamily="18" charset="0"/>
              </a:rPr>
              <a:t>Some language implementations (e.g., for dialects of Fortran) allow the compiler to rearrange expressions involving operators whose mathematical abstractions are commutative, associative, and/or distributive, in order to generate faster code.</a:t>
            </a:r>
          </a:p>
          <a:p>
            <a:endParaRPr lang="en-IN" dirty="0"/>
          </a:p>
        </p:txBody>
      </p:sp>
      <p:pic>
        <p:nvPicPr>
          <p:cNvPr id="4" name="Picture 3"/>
          <p:cNvPicPr>
            <a:picLocks noChangeAspect="1"/>
          </p:cNvPicPr>
          <p:nvPr/>
        </p:nvPicPr>
        <p:blipFill rotWithShape="1">
          <a:blip r:embed="rId2"/>
          <a:srcRect l="10166" t="38741" r="70833" b="33703"/>
          <a:stretch/>
        </p:blipFill>
        <p:spPr>
          <a:xfrm>
            <a:off x="2617470" y="3589020"/>
            <a:ext cx="2606040" cy="2125980"/>
          </a:xfrm>
          <a:prstGeom prst="rect">
            <a:avLst/>
          </a:prstGeom>
        </p:spPr>
      </p:pic>
    </p:spTree>
    <p:extLst>
      <p:ext uri="{BB962C8B-B14F-4D97-AF65-F5344CB8AC3E}">
        <p14:creationId xmlns:p14="http://schemas.microsoft.com/office/powerpoint/2010/main" val="39771758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0514" y="1371600"/>
            <a:ext cx="6517171" cy="4240580"/>
          </a:xfrm>
        </p:spPr>
        <p:txBody>
          <a:bodyPr>
            <a:normAutofit/>
          </a:bodyPr>
          <a:lstStyle/>
          <a:p>
            <a:pPr marL="82391" indent="0">
              <a:buNone/>
            </a:pPr>
            <a:r>
              <a:rPr lang="en-US" sz="1800" dirty="0"/>
              <a:t>Consider the following Fortran fragment:</a:t>
            </a:r>
          </a:p>
          <a:p>
            <a:endParaRPr lang="en-US" sz="1800" dirty="0"/>
          </a:p>
          <a:p>
            <a:pPr marL="82391" indent="0" algn="just">
              <a:buNone/>
            </a:pPr>
            <a:r>
              <a:rPr lang="en-US" sz="1800" dirty="0"/>
              <a:t>a = b + c</a:t>
            </a:r>
          </a:p>
          <a:p>
            <a:pPr marL="82391" indent="0" algn="just">
              <a:buNone/>
            </a:pPr>
            <a:r>
              <a:rPr lang="en-IN" sz="1800" dirty="0"/>
              <a:t>d = c + e + b</a:t>
            </a:r>
          </a:p>
          <a:p>
            <a:pPr marL="82391" indent="0" algn="just">
              <a:buNone/>
            </a:pPr>
            <a:r>
              <a:rPr lang="en-US" sz="1800" dirty="0"/>
              <a:t>Some compilers will rearrange this as</a:t>
            </a:r>
          </a:p>
          <a:p>
            <a:pPr marL="82391" indent="0" algn="just">
              <a:buNone/>
            </a:pPr>
            <a:r>
              <a:rPr lang="en-IN" sz="1800" dirty="0"/>
              <a:t>a = b + c</a:t>
            </a:r>
          </a:p>
          <a:p>
            <a:pPr marL="82391" indent="0" algn="just">
              <a:buNone/>
            </a:pPr>
            <a:r>
              <a:rPr lang="en-IN" sz="1800" dirty="0"/>
              <a:t>d = b + c + e</a:t>
            </a:r>
          </a:p>
          <a:p>
            <a:pPr marL="82391" indent="0" algn="just">
              <a:buNone/>
            </a:pPr>
            <a:endParaRPr lang="en-IN" sz="1800" dirty="0"/>
          </a:p>
          <a:p>
            <a:pPr marL="82391" indent="0" algn="just">
              <a:buNone/>
            </a:pPr>
            <a:r>
              <a:rPr lang="en-US" sz="1800" dirty="0"/>
              <a:t>They can then recognize the </a:t>
            </a:r>
            <a:r>
              <a:rPr lang="en-US" sz="1800" i="1" dirty="0"/>
              <a:t>common </a:t>
            </a:r>
            <a:r>
              <a:rPr lang="en-US" sz="1800" i="1" dirty="0" err="1"/>
              <a:t>subexpression</a:t>
            </a:r>
            <a:r>
              <a:rPr lang="en-US" sz="1800" i="1" dirty="0"/>
              <a:t> </a:t>
            </a:r>
            <a:r>
              <a:rPr lang="en-US" sz="1800" dirty="0"/>
              <a:t>in the first and second statements, and generate code equivalent to</a:t>
            </a:r>
          </a:p>
          <a:p>
            <a:pPr marL="82391" indent="0" algn="just">
              <a:buNone/>
            </a:pPr>
            <a:r>
              <a:rPr lang="en-IN" sz="1800" dirty="0"/>
              <a:t>a = b + c</a:t>
            </a:r>
          </a:p>
          <a:p>
            <a:pPr marL="82391" indent="0" algn="just">
              <a:buNone/>
            </a:pPr>
            <a:r>
              <a:rPr lang="en-IN" sz="1800" dirty="0"/>
              <a:t>d = a + e</a:t>
            </a:r>
            <a:endParaRPr lang="en-US" b="1" u="sng" dirty="0">
              <a:solidFill>
                <a:srgbClr val="FF000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a:p>
        </p:txBody>
      </p:sp>
      <p:sp>
        <p:nvSpPr>
          <p:cNvPr id="2" name="Title 1"/>
          <p:cNvSpPr>
            <a:spLocks noGrp="1"/>
          </p:cNvSpPr>
          <p:nvPr>
            <p:ph type="title"/>
          </p:nvPr>
        </p:nvSpPr>
        <p:spPr>
          <a:xfrm>
            <a:off x="1056204" y="811339"/>
            <a:ext cx="7413426" cy="617411"/>
          </a:xfrm>
        </p:spPr>
        <p:txBody>
          <a:bodyPr>
            <a:noAutofit/>
          </a:bodyPr>
          <a:lstStyle/>
          <a:p>
            <a:pPr marL="82391"/>
            <a:r>
              <a:rPr lang="en-IN" sz="2400" u="sng" dirty="0">
                <a:solidFill>
                  <a:srgbClr val="FF0000"/>
                </a:solidFill>
              </a:rPr>
              <a:t>Example of reordering using Mathematical identities </a:t>
            </a:r>
            <a:endParaRPr lang="en-IN" sz="2400" dirty="0">
              <a:solidFill>
                <a:srgbClr val="FF0000"/>
              </a:solidFill>
            </a:endParaRPr>
          </a:p>
        </p:txBody>
      </p:sp>
      <p:sp>
        <p:nvSpPr>
          <p:cNvPr id="8" name="Rectangle 3"/>
          <p:cNvSpPr>
            <a:spLocks noChangeArrowheads="1"/>
          </p:cNvSpPr>
          <p:nvPr/>
        </p:nvSpPr>
        <p:spPr bwMode="auto">
          <a:xfrm>
            <a:off x="1543051" y="3142156"/>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eaLnBrk="0" fontAlgn="base" hangingPunct="0">
              <a:spcBef>
                <a:spcPct val="0"/>
              </a:spcBef>
              <a:spcAft>
                <a:spcPct val="0"/>
              </a:spcAft>
            </a:pPr>
            <a:endParaRPr lang="en-US" sz="1350" dirty="0">
              <a:latin typeface="Arial" panose="020B0604020202020204" pitchFamily="34" charset="0"/>
            </a:endParaRPr>
          </a:p>
        </p:txBody>
      </p:sp>
    </p:spTree>
    <p:extLst>
      <p:ext uri="{BB962C8B-B14F-4D97-AF65-F5344CB8AC3E}">
        <p14:creationId xmlns:p14="http://schemas.microsoft.com/office/powerpoint/2010/main" val="2019729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0514" y="1371600"/>
            <a:ext cx="6517171" cy="4240580"/>
          </a:xfrm>
        </p:spPr>
        <p:txBody>
          <a:bodyPr>
            <a:normAutofit lnSpcReduction="10000"/>
          </a:bodyPr>
          <a:lstStyle/>
          <a:p>
            <a:pPr marL="82391" indent="0">
              <a:buNone/>
            </a:pPr>
            <a:r>
              <a:rPr lang="en-IN" sz="2250" b="1" dirty="0">
                <a:solidFill>
                  <a:srgbClr val="C00000"/>
                </a:solidFill>
                <a:latin typeface="Times New Roman" panose="02020603050405020304" pitchFamily="18" charset="0"/>
                <a:cs typeface="Times New Roman" panose="02020603050405020304" pitchFamily="18" charset="0"/>
              </a:rPr>
              <a:t>5. Short-Circuit Evaluation</a:t>
            </a:r>
          </a:p>
          <a:p>
            <a:pPr algn="just"/>
            <a:r>
              <a:rPr lang="en-US" sz="1950" dirty="0">
                <a:latin typeface="Times New Roman" panose="02020603050405020304" pitchFamily="18" charset="0"/>
                <a:cs typeface="Times New Roman" panose="02020603050405020304" pitchFamily="18" charset="0"/>
              </a:rPr>
              <a:t>Consider the expression (a &lt; b) and (b &lt; c). If a is greater than b, there is really no point in checking to see whether b is less than c; we know the overall expression must be false.</a:t>
            </a:r>
          </a:p>
          <a:p>
            <a:pPr algn="just"/>
            <a:endParaRPr lang="en-IN" sz="1950" dirty="0">
              <a:latin typeface="Times New Roman" panose="02020603050405020304" pitchFamily="18" charset="0"/>
              <a:cs typeface="Times New Roman" panose="02020603050405020304" pitchFamily="18" charset="0"/>
            </a:endParaRPr>
          </a:p>
          <a:p>
            <a:pPr algn="just"/>
            <a:r>
              <a:rPr lang="en-IN" sz="1950" dirty="0">
                <a:latin typeface="Times New Roman" panose="02020603050405020304" pitchFamily="18" charset="0"/>
                <a:cs typeface="Times New Roman" panose="02020603050405020304" pitchFamily="18" charset="0"/>
              </a:rPr>
              <a:t>Similarly, in the </a:t>
            </a:r>
            <a:r>
              <a:rPr lang="en-US" sz="1950" dirty="0">
                <a:latin typeface="Times New Roman" panose="02020603050405020304" pitchFamily="18" charset="0"/>
                <a:cs typeface="Times New Roman" panose="02020603050405020304" pitchFamily="18" charset="0"/>
              </a:rPr>
              <a:t>expression (a &gt; b) or (b &gt; c), if a is indeed greater than b there is no point in checking to see whether b is greater than c; we know the overall expression must be true.</a:t>
            </a:r>
          </a:p>
          <a:p>
            <a:pPr algn="just"/>
            <a:endParaRPr lang="en-US" sz="1950" dirty="0">
              <a:latin typeface="Times New Roman" panose="02020603050405020304" pitchFamily="18" charset="0"/>
              <a:cs typeface="Times New Roman" panose="02020603050405020304" pitchFamily="18" charset="0"/>
            </a:endParaRPr>
          </a:p>
          <a:p>
            <a:pPr algn="just"/>
            <a:r>
              <a:rPr lang="en-US" sz="1950" dirty="0">
                <a:latin typeface="Times New Roman" panose="02020603050405020304" pitchFamily="18" charset="0"/>
                <a:cs typeface="Times New Roman" panose="02020603050405020304" pitchFamily="18" charset="0"/>
              </a:rPr>
              <a:t> A compiler that performs </a:t>
            </a:r>
            <a:r>
              <a:rPr lang="en-US" sz="1950" b="1" dirty="0">
                <a:latin typeface="Times New Roman" panose="02020603050405020304" pitchFamily="18" charset="0"/>
                <a:cs typeface="Times New Roman" panose="02020603050405020304" pitchFamily="18" charset="0"/>
              </a:rPr>
              <a:t>short-circuit evaluation of Boolean expressions </a:t>
            </a:r>
            <a:r>
              <a:rPr lang="en-US" sz="1950" dirty="0">
                <a:latin typeface="Times New Roman" panose="02020603050405020304" pitchFamily="18" charset="0"/>
                <a:cs typeface="Times New Roman" panose="02020603050405020304" pitchFamily="18" charset="0"/>
              </a:rPr>
              <a:t>will generate code that skips the second half of both of these computations when the overall value can be determined from the first half.</a:t>
            </a: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a:p>
        </p:txBody>
      </p:sp>
      <p:sp>
        <p:nvSpPr>
          <p:cNvPr id="2" name="Title 1"/>
          <p:cNvSpPr>
            <a:spLocks noGrp="1"/>
          </p:cNvSpPr>
          <p:nvPr>
            <p:ph type="title"/>
          </p:nvPr>
        </p:nvSpPr>
        <p:spPr>
          <a:xfrm>
            <a:off x="1250514" y="811339"/>
            <a:ext cx="6572250" cy="617411"/>
          </a:xfrm>
        </p:spPr>
        <p:txBody>
          <a:bodyPr>
            <a:noAutofit/>
          </a:bodyPr>
          <a:lstStyle/>
          <a:p>
            <a:pPr marL="82391"/>
            <a:r>
              <a:rPr lang="en-IN" sz="2400" u="sng" dirty="0">
                <a:solidFill>
                  <a:srgbClr val="FF0000"/>
                </a:solidFill>
              </a:rPr>
              <a:t>Control Flow </a:t>
            </a:r>
            <a:endParaRPr lang="en-IN" sz="2400" dirty="0">
              <a:solidFill>
                <a:srgbClr val="FF0000"/>
              </a:solidFill>
            </a:endParaRPr>
          </a:p>
        </p:txBody>
      </p:sp>
      <p:sp>
        <p:nvSpPr>
          <p:cNvPr id="8" name="Rectangle 3"/>
          <p:cNvSpPr>
            <a:spLocks noChangeArrowheads="1"/>
          </p:cNvSpPr>
          <p:nvPr/>
        </p:nvSpPr>
        <p:spPr bwMode="auto">
          <a:xfrm>
            <a:off x="1543051" y="3142156"/>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eaLnBrk="0" fontAlgn="base" hangingPunct="0">
              <a:spcBef>
                <a:spcPct val="0"/>
              </a:spcBef>
              <a:spcAft>
                <a:spcPct val="0"/>
              </a:spcAft>
            </a:pPr>
            <a:endParaRPr lang="en-US" sz="1350" dirty="0">
              <a:latin typeface="Arial" panose="020B0604020202020204" pitchFamily="34" charset="0"/>
            </a:endParaRPr>
          </a:p>
        </p:txBody>
      </p:sp>
    </p:spTree>
    <p:extLst>
      <p:ext uri="{BB962C8B-B14F-4D97-AF65-F5344CB8AC3E}">
        <p14:creationId xmlns:p14="http://schemas.microsoft.com/office/powerpoint/2010/main" val="34369090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0514" y="1371600"/>
            <a:ext cx="6517171" cy="4240580"/>
          </a:xfrm>
        </p:spPr>
        <p:txBody>
          <a:bodyPr>
            <a:normAutofit lnSpcReduction="10000"/>
          </a:bodyPr>
          <a:lstStyle/>
          <a:p>
            <a:pPr marL="82391" indent="0">
              <a:buNone/>
            </a:pPr>
            <a:r>
              <a:rPr lang="en-US" sz="1950" dirty="0">
                <a:latin typeface="Times New Roman" panose="02020603050405020304" pitchFamily="18" charset="0"/>
                <a:cs typeface="Times New Roman" panose="02020603050405020304" pitchFamily="18" charset="0"/>
              </a:rPr>
              <a:t>Short-circuit evaluation can also be used to avoid out-of-bound subscripts:</a:t>
            </a:r>
          </a:p>
          <a:p>
            <a:endParaRPr lang="en-IN" sz="1800" dirty="0"/>
          </a:p>
          <a:p>
            <a:pPr marL="82391" indent="0">
              <a:buNone/>
            </a:pPr>
            <a:r>
              <a:rPr lang="en-IN" sz="1800" dirty="0" err="1">
                <a:solidFill>
                  <a:srgbClr val="FF0000"/>
                </a:solidFill>
              </a:rPr>
              <a:t>const</a:t>
            </a:r>
            <a:r>
              <a:rPr lang="en-IN" sz="1800" dirty="0">
                <a:solidFill>
                  <a:srgbClr val="FF0000"/>
                </a:solidFill>
              </a:rPr>
              <a:t> MAX = 10;</a:t>
            </a:r>
          </a:p>
          <a:p>
            <a:pPr marL="82391" indent="0">
              <a:buNone/>
            </a:pPr>
            <a:r>
              <a:rPr lang="en-US" sz="1800" dirty="0" err="1">
                <a:solidFill>
                  <a:srgbClr val="FF0000"/>
                </a:solidFill>
              </a:rPr>
              <a:t>int</a:t>
            </a:r>
            <a:r>
              <a:rPr lang="en-US" sz="1800" dirty="0">
                <a:solidFill>
                  <a:srgbClr val="FF0000"/>
                </a:solidFill>
              </a:rPr>
              <a:t> A[MAX]; /* indices from 0 to 9 */</a:t>
            </a:r>
          </a:p>
          <a:p>
            <a:pPr marL="82391" indent="0">
              <a:buNone/>
            </a:pPr>
            <a:r>
              <a:rPr lang="en-IN" sz="1800" dirty="0">
                <a:solidFill>
                  <a:srgbClr val="FF0000"/>
                </a:solidFill>
              </a:rPr>
              <a:t>...</a:t>
            </a:r>
          </a:p>
          <a:p>
            <a:pPr marL="82391" indent="0">
              <a:buNone/>
            </a:pPr>
            <a:r>
              <a:rPr lang="en-US" sz="1800" dirty="0">
                <a:solidFill>
                  <a:srgbClr val="FF0000"/>
                </a:solidFill>
              </a:rPr>
              <a:t>if (</a:t>
            </a:r>
            <a:r>
              <a:rPr lang="en-US" sz="1800" dirty="0" err="1">
                <a:solidFill>
                  <a:srgbClr val="FF0000"/>
                </a:solidFill>
              </a:rPr>
              <a:t>i</a:t>
            </a:r>
            <a:r>
              <a:rPr lang="en-US" sz="1800" dirty="0">
                <a:solidFill>
                  <a:srgbClr val="FF0000"/>
                </a:solidFill>
              </a:rPr>
              <a:t> &gt;= 0 &amp;&amp; </a:t>
            </a:r>
            <a:r>
              <a:rPr lang="en-US" sz="1800" dirty="0" err="1">
                <a:solidFill>
                  <a:srgbClr val="FF0000"/>
                </a:solidFill>
              </a:rPr>
              <a:t>i</a:t>
            </a:r>
            <a:r>
              <a:rPr lang="en-US" sz="1800" dirty="0">
                <a:solidFill>
                  <a:srgbClr val="FF0000"/>
                </a:solidFill>
              </a:rPr>
              <a:t> &lt; MAX &amp;&amp; A[</a:t>
            </a:r>
            <a:r>
              <a:rPr lang="en-US" sz="1800" dirty="0" err="1">
                <a:solidFill>
                  <a:srgbClr val="FF0000"/>
                </a:solidFill>
              </a:rPr>
              <a:t>i</a:t>
            </a:r>
            <a:r>
              <a:rPr lang="en-US" sz="1800" dirty="0">
                <a:solidFill>
                  <a:srgbClr val="FF0000"/>
                </a:solidFill>
              </a:rPr>
              <a:t>] &gt; foo) ...</a:t>
            </a:r>
          </a:p>
          <a:p>
            <a:pPr marL="82391" indent="0">
              <a:buNone/>
            </a:pPr>
            <a:endParaRPr lang="en-US" sz="1800" dirty="0"/>
          </a:p>
          <a:p>
            <a:pPr marL="82391" indent="0">
              <a:buNone/>
            </a:pPr>
            <a:r>
              <a:rPr lang="en-IN" sz="1950" dirty="0">
                <a:latin typeface="Times New Roman" panose="02020603050405020304" pitchFamily="18" charset="0"/>
                <a:cs typeface="Times New Roman" panose="02020603050405020304" pitchFamily="18" charset="0"/>
              </a:rPr>
              <a:t>division by zero:</a:t>
            </a:r>
          </a:p>
          <a:p>
            <a:pPr marL="82391" indent="0">
              <a:buNone/>
            </a:pPr>
            <a:endParaRPr lang="en-US" sz="1800" dirty="0">
              <a:solidFill>
                <a:srgbClr val="FF0000"/>
              </a:solidFill>
            </a:endParaRPr>
          </a:p>
          <a:p>
            <a:pPr marL="82391" indent="0">
              <a:buNone/>
            </a:pPr>
            <a:r>
              <a:rPr lang="en-US" sz="1800" dirty="0">
                <a:solidFill>
                  <a:srgbClr val="FF0000"/>
                </a:solidFill>
              </a:rPr>
              <a:t>if (d &lt;&gt; 0 &amp;&amp; n/d &gt; threshold) ...</a:t>
            </a:r>
          </a:p>
          <a:p>
            <a:pPr marL="82391" indent="0">
              <a:buNone/>
            </a:pPr>
            <a:endParaRPr lang="en-IN" sz="1800" dirty="0"/>
          </a:p>
          <a:p>
            <a:pPr marL="82391" indent="0">
              <a:buNone/>
            </a:pPr>
            <a:r>
              <a:rPr lang="en-IN" sz="1800" dirty="0"/>
              <a:t>and various other errors</a:t>
            </a:r>
            <a:endParaRPr lang="en-US" sz="1800" dirty="0"/>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24</a:t>
            </a:fld>
            <a:endParaRPr lang="en-US"/>
          </a:p>
        </p:txBody>
      </p:sp>
      <p:sp>
        <p:nvSpPr>
          <p:cNvPr id="2" name="Title 1"/>
          <p:cNvSpPr>
            <a:spLocks noGrp="1"/>
          </p:cNvSpPr>
          <p:nvPr>
            <p:ph type="title"/>
          </p:nvPr>
        </p:nvSpPr>
        <p:spPr>
          <a:xfrm>
            <a:off x="1250514" y="811339"/>
            <a:ext cx="6572250" cy="617411"/>
          </a:xfrm>
        </p:spPr>
        <p:txBody>
          <a:bodyPr>
            <a:noAutofit/>
          </a:bodyPr>
          <a:lstStyle/>
          <a:p>
            <a:pPr marL="82391"/>
            <a:r>
              <a:rPr lang="en-IN" sz="2400" u="sng" dirty="0">
                <a:solidFill>
                  <a:srgbClr val="FF0000"/>
                </a:solidFill>
              </a:rPr>
              <a:t>Control Flow </a:t>
            </a:r>
            <a:endParaRPr lang="en-IN" sz="2400" dirty="0">
              <a:solidFill>
                <a:srgbClr val="FF0000"/>
              </a:solidFill>
            </a:endParaRPr>
          </a:p>
        </p:txBody>
      </p:sp>
      <p:sp>
        <p:nvSpPr>
          <p:cNvPr id="8" name="Rectangle 3"/>
          <p:cNvSpPr>
            <a:spLocks noChangeArrowheads="1"/>
          </p:cNvSpPr>
          <p:nvPr/>
        </p:nvSpPr>
        <p:spPr bwMode="auto">
          <a:xfrm>
            <a:off x="1543051" y="3142156"/>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eaLnBrk="0" fontAlgn="base" hangingPunct="0">
              <a:spcBef>
                <a:spcPct val="0"/>
              </a:spcBef>
              <a:spcAft>
                <a:spcPct val="0"/>
              </a:spcAft>
            </a:pPr>
            <a:endParaRPr lang="en-US" sz="1350" dirty="0">
              <a:latin typeface="Arial" panose="020B0604020202020204" pitchFamily="34" charset="0"/>
            </a:endParaRPr>
          </a:p>
        </p:txBody>
      </p:sp>
    </p:spTree>
    <p:extLst>
      <p:ext uri="{BB962C8B-B14F-4D97-AF65-F5344CB8AC3E}">
        <p14:creationId xmlns:p14="http://schemas.microsoft.com/office/powerpoint/2010/main" val="3653613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0514" y="1371600"/>
            <a:ext cx="6517171" cy="4240580"/>
          </a:xfrm>
        </p:spPr>
        <p:txBody>
          <a:bodyPr>
            <a:normAutofit/>
          </a:bodyPr>
          <a:lstStyle/>
          <a:p>
            <a:pPr marL="82391" indent="0">
              <a:buNone/>
            </a:pPr>
            <a:endParaRPr lang="en-US" sz="1950" b="1" dirty="0">
              <a:latin typeface="Times New Roman" panose="02020603050405020304" pitchFamily="18" charset="0"/>
              <a:cs typeface="Times New Roman" panose="02020603050405020304" pitchFamily="18" charset="0"/>
            </a:endParaRPr>
          </a:p>
          <a:p>
            <a:pPr algn="just"/>
            <a:r>
              <a:rPr lang="en-IN" sz="1950" dirty="0">
                <a:latin typeface="Times New Roman" panose="02020603050405020304" pitchFamily="18" charset="0"/>
                <a:cs typeface="Times New Roman" panose="02020603050405020304" pitchFamily="18" charset="0"/>
              </a:rPr>
              <a:t>A few </a:t>
            </a:r>
            <a:r>
              <a:rPr lang="en-US" sz="1950" dirty="0">
                <a:latin typeface="Times New Roman" panose="02020603050405020304" pitchFamily="18" charset="0"/>
                <a:cs typeface="Times New Roman" panose="02020603050405020304" pitchFamily="18" charset="0"/>
              </a:rPr>
              <a:t>languages provide both regular and short-circuit Boolean operators. In Ada, for example, the regular Boolean operators are and </a:t>
            </a:r>
            <a:r>
              <a:rPr lang="en-US" sz="1950" dirty="0" err="1">
                <a:latin typeface="Times New Roman" panose="02020603050405020304" pitchFamily="18" charset="0"/>
                <a:cs typeface="Times New Roman" panose="02020603050405020304" pitchFamily="18" charset="0"/>
              </a:rPr>
              <a:t>and</a:t>
            </a:r>
            <a:r>
              <a:rPr lang="en-US" sz="1950" dirty="0">
                <a:latin typeface="Times New Roman" panose="02020603050405020304" pitchFamily="18" charset="0"/>
                <a:cs typeface="Times New Roman" panose="02020603050405020304" pitchFamily="18" charset="0"/>
              </a:rPr>
              <a:t> or; the short-circuit operators are the two-word operators and then and or else:</a:t>
            </a:r>
          </a:p>
          <a:p>
            <a:pPr algn="just"/>
            <a:endParaRPr lang="en-US" sz="1950" dirty="0">
              <a:latin typeface="Times New Roman" panose="02020603050405020304" pitchFamily="18" charset="0"/>
              <a:cs typeface="Times New Roman" panose="02020603050405020304" pitchFamily="18" charset="0"/>
            </a:endParaRPr>
          </a:p>
          <a:p>
            <a:pPr algn="just"/>
            <a:r>
              <a:rPr lang="en-US" sz="1950" dirty="0">
                <a:latin typeface="Times New Roman" panose="02020603050405020304" pitchFamily="18" charset="0"/>
                <a:cs typeface="Times New Roman" panose="02020603050405020304" pitchFamily="18" charset="0"/>
              </a:rPr>
              <a:t>When used to determine the </a:t>
            </a:r>
            <a:r>
              <a:rPr lang="en-US" sz="1950" dirty="0" err="1">
                <a:latin typeface="Times New Roman" panose="02020603050405020304" pitchFamily="18" charset="0"/>
                <a:cs typeface="Times New Roman" panose="02020603050405020304" pitchFamily="18" charset="0"/>
              </a:rPr>
              <a:t>flowof</a:t>
            </a:r>
            <a:r>
              <a:rPr lang="en-US" sz="1950" dirty="0">
                <a:latin typeface="Times New Roman" panose="02020603050405020304" pitchFamily="18" charset="0"/>
                <a:cs typeface="Times New Roman" panose="02020603050405020304" pitchFamily="18" charset="0"/>
              </a:rPr>
              <a:t> control in a selection or iteration construct, short-circuit Boolean expressions do not really have to calculate a Boolean value; they simply have to ensure that control takes the proper path in any given situation.</a:t>
            </a: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25</a:t>
            </a:fld>
            <a:endParaRPr lang="en-US"/>
          </a:p>
        </p:txBody>
      </p:sp>
      <p:sp>
        <p:nvSpPr>
          <p:cNvPr id="2" name="Title 1"/>
          <p:cNvSpPr>
            <a:spLocks noGrp="1"/>
          </p:cNvSpPr>
          <p:nvPr>
            <p:ph type="title"/>
          </p:nvPr>
        </p:nvSpPr>
        <p:spPr>
          <a:xfrm>
            <a:off x="1250514" y="811339"/>
            <a:ext cx="6572250" cy="617411"/>
          </a:xfrm>
        </p:spPr>
        <p:txBody>
          <a:bodyPr>
            <a:noAutofit/>
          </a:bodyPr>
          <a:lstStyle/>
          <a:p>
            <a:pPr marL="82391"/>
            <a:r>
              <a:rPr lang="en-IN" sz="2400" u="sng" dirty="0">
                <a:solidFill>
                  <a:srgbClr val="FF0000"/>
                </a:solidFill>
              </a:rPr>
              <a:t>Control Flow </a:t>
            </a:r>
            <a:endParaRPr lang="en-IN" sz="2400" dirty="0">
              <a:solidFill>
                <a:srgbClr val="FF0000"/>
              </a:solidFill>
            </a:endParaRPr>
          </a:p>
        </p:txBody>
      </p:sp>
      <p:sp>
        <p:nvSpPr>
          <p:cNvPr id="8" name="Rectangle 3"/>
          <p:cNvSpPr>
            <a:spLocks noChangeArrowheads="1"/>
          </p:cNvSpPr>
          <p:nvPr/>
        </p:nvSpPr>
        <p:spPr bwMode="auto">
          <a:xfrm>
            <a:off x="1543051" y="3142156"/>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eaLnBrk="0" fontAlgn="base" hangingPunct="0">
              <a:spcBef>
                <a:spcPct val="0"/>
              </a:spcBef>
              <a:spcAft>
                <a:spcPct val="0"/>
              </a:spcAft>
            </a:pPr>
            <a:endParaRPr lang="en-US" sz="1350" dirty="0">
              <a:latin typeface="Arial" panose="020B0604020202020204" pitchFamily="34" charset="0"/>
            </a:endParaRPr>
          </a:p>
        </p:txBody>
      </p:sp>
    </p:spTree>
    <p:extLst>
      <p:ext uri="{BB962C8B-B14F-4D97-AF65-F5344CB8AC3E}">
        <p14:creationId xmlns:p14="http://schemas.microsoft.com/office/powerpoint/2010/main" val="117177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51" y="685799"/>
            <a:ext cx="8763001" cy="6087269"/>
          </a:xfrm>
        </p:spPr>
        <p:txBody>
          <a:bodyPr>
            <a:normAutofit/>
          </a:bodyPr>
          <a:lstStyle/>
          <a:p>
            <a:pPr marL="109855" indent="0" algn="just">
              <a:buNone/>
            </a:pPr>
            <a:r>
              <a:rPr lang="en-IN" sz="3200" b="1" u="sng" dirty="0">
                <a:solidFill>
                  <a:srgbClr val="FF0000"/>
                </a:solidFill>
                <a:effectLst>
                  <a:outerShdw blurRad="31750" dist="25400" dir="5400000" algn="tl" rotWithShape="0">
                    <a:srgbClr val="000000">
                      <a:alpha val="25000"/>
                    </a:srgbClr>
                  </a:outerShdw>
                </a:effectLst>
                <a:latin typeface="Times New Roman" panose="02020603050405020304" pitchFamily="18" charset="0"/>
                <a:ea typeface="+mj-ea"/>
                <a:cs typeface="Times New Roman" panose="02020603050405020304" pitchFamily="18" charset="0"/>
              </a:rPr>
              <a:t>Structured and Unstructured Flow</a:t>
            </a:r>
          </a:p>
          <a:p>
            <a:pPr algn="just"/>
            <a:r>
              <a:rPr lang="en-US" sz="2400" dirty="0">
                <a:latin typeface="Times New Roman" panose="02020603050405020304" pitchFamily="18" charset="0"/>
                <a:cs typeface="Times New Roman" panose="02020603050405020304" pitchFamily="18" charset="0"/>
              </a:rPr>
              <a:t>Control flow in assembly languages is achieved by means of conditional and </a:t>
            </a:r>
            <a:r>
              <a:rPr lang="en-IN" sz="2400" dirty="0">
                <a:latin typeface="Times New Roman" panose="02020603050405020304" pitchFamily="18" charset="0"/>
                <a:cs typeface="Times New Roman" panose="02020603050405020304" pitchFamily="18" charset="0"/>
              </a:rPr>
              <a:t>unconditional jumps (branches).</a:t>
            </a:r>
          </a:p>
          <a:p>
            <a:pPr algn="just"/>
            <a:endParaRPr lang="en-IN"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Early versions of Fortran mimicked the low level approach by relying heavily on </a:t>
            </a:r>
            <a:r>
              <a:rPr lang="en-US" sz="2400" dirty="0" err="1">
                <a:latin typeface="Times New Roman" panose="02020603050405020304" pitchFamily="18" charset="0"/>
                <a:cs typeface="Times New Roman" panose="02020603050405020304" pitchFamily="18" charset="0"/>
              </a:rPr>
              <a:t>goto</a:t>
            </a:r>
            <a:r>
              <a:rPr lang="en-US" sz="2400" dirty="0">
                <a:latin typeface="Times New Roman" panose="02020603050405020304" pitchFamily="18" charset="0"/>
                <a:cs typeface="Times New Roman" panose="02020603050405020304" pitchFamily="18" charset="0"/>
              </a:rPr>
              <a:t> statements for most nonprocedural </a:t>
            </a:r>
            <a:r>
              <a:rPr lang="en-IN" sz="2400" dirty="0">
                <a:latin typeface="Times New Roman" panose="02020603050405020304" pitchFamily="18" charset="0"/>
                <a:cs typeface="Times New Roman" panose="02020603050405020304" pitchFamily="18" charset="0"/>
              </a:rPr>
              <a:t>control flow:</a:t>
            </a:r>
          </a:p>
          <a:p>
            <a:endParaRPr lang="en-US" sz="2000" dirty="0">
              <a:latin typeface="Times New Roman" panose="02020603050405020304" pitchFamily="18" charset="0"/>
              <a:cs typeface="Times New Roman" panose="02020603050405020304" pitchFamily="18" charset="0"/>
            </a:endParaRPr>
          </a:p>
          <a:p>
            <a:pPr marL="603885" lvl="2" indent="0">
              <a:buNone/>
            </a:pPr>
            <a:r>
              <a:rPr lang="en-US" sz="2000" dirty="0">
                <a:solidFill>
                  <a:srgbClr val="FF0000"/>
                </a:solidFill>
                <a:latin typeface="Times New Roman" panose="02020603050405020304" pitchFamily="18" charset="0"/>
                <a:cs typeface="Times New Roman" panose="02020603050405020304" pitchFamily="18" charset="0"/>
              </a:rPr>
              <a:t>if (A .lt. B) </a:t>
            </a:r>
            <a:r>
              <a:rPr lang="en-US" sz="2000" dirty="0" err="1">
                <a:solidFill>
                  <a:srgbClr val="FF0000"/>
                </a:solidFill>
                <a:latin typeface="Times New Roman" panose="02020603050405020304" pitchFamily="18" charset="0"/>
                <a:cs typeface="Times New Roman" panose="02020603050405020304" pitchFamily="18" charset="0"/>
              </a:rPr>
              <a:t>goto</a:t>
            </a:r>
            <a:r>
              <a:rPr lang="en-US" sz="2000" dirty="0">
                <a:solidFill>
                  <a:srgbClr val="FF0000"/>
                </a:solidFill>
                <a:latin typeface="Times New Roman" panose="02020603050405020304" pitchFamily="18" charset="0"/>
                <a:cs typeface="Times New Roman" panose="02020603050405020304" pitchFamily="18" charset="0"/>
              </a:rPr>
              <a:t> 10 ! ".lt." means "&lt;"</a:t>
            </a:r>
          </a:p>
          <a:p>
            <a:pPr marL="603885" lvl="2" indent="0">
              <a:buNone/>
            </a:pPr>
            <a:r>
              <a:rPr lang="en-IN" sz="2000" dirty="0">
                <a:solidFill>
                  <a:srgbClr val="FF0000"/>
                </a:solidFill>
                <a:latin typeface="Times New Roman" panose="02020603050405020304" pitchFamily="18" charset="0"/>
                <a:cs typeface="Times New Roman" panose="02020603050405020304" pitchFamily="18" charset="0"/>
              </a:rPr>
              <a:t>...</a:t>
            </a:r>
          </a:p>
          <a:p>
            <a:pPr marL="603885" lvl="2" indent="0">
              <a:buNone/>
            </a:pPr>
            <a:r>
              <a:rPr lang="en-IN" sz="2000" dirty="0">
                <a:solidFill>
                  <a:srgbClr val="FF0000"/>
                </a:solidFill>
                <a:latin typeface="Times New Roman" panose="02020603050405020304" pitchFamily="18" charset="0"/>
                <a:cs typeface="Times New Roman" panose="02020603050405020304" pitchFamily="18" charset="0"/>
              </a:rPr>
              <a:t>10</a:t>
            </a:r>
            <a:endParaRPr lang="en-US" sz="2000" dirty="0">
              <a:solidFill>
                <a:srgbClr val="FF0000"/>
              </a:solidFill>
              <a:latin typeface="Times New Roman" panose="02020603050405020304" pitchFamily="18" charset="0"/>
              <a:cs typeface="Times New Roman" panose="02020603050405020304" pitchFamily="18" charset="0"/>
            </a:endParaRPr>
          </a:p>
          <a:p>
            <a:pPr marL="365760" lvl="1" indent="0">
              <a:buNone/>
            </a:pPr>
            <a:r>
              <a:rPr lang="en-US" sz="2000" dirty="0">
                <a:solidFill>
                  <a:srgbClr val="FF0000"/>
                </a:solidFill>
                <a:latin typeface="Times New Roman" panose="02020603050405020304" pitchFamily="18" charset="0"/>
                <a:cs typeface="Times New Roman" panose="02020603050405020304" pitchFamily="18" charset="0"/>
              </a:rPr>
              <a:t>Ex: Control flow with </a:t>
            </a:r>
            <a:r>
              <a:rPr lang="en-US" sz="2000" dirty="0" err="1">
                <a:solidFill>
                  <a:srgbClr val="FF0000"/>
                </a:solidFill>
                <a:latin typeface="Times New Roman" panose="02020603050405020304" pitchFamily="18" charset="0"/>
                <a:cs typeface="Times New Roman" panose="02020603050405020304" pitchFamily="18" charset="0"/>
              </a:rPr>
              <a:t>gotos</a:t>
            </a:r>
            <a:r>
              <a:rPr lang="en-US" sz="2000" dirty="0">
                <a:solidFill>
                  <a:srgbClr val="FF0000"/>
                </a:solidFill>
                <a:latin typeface="Times New Roman" panose="02020603050405020304" pitchFamily="18" charset="0"/>
                <a:cs typeface="Times New Roman" panose="02020603050405020304" pitchFamily="18" charset="0"/>
              </a:rPr>
              <a:t> in </a:t>
            </a:r>
            <a:r>
              <a:rPr lang="en-IN" sz="2000" dirty="0">
                <a:solidFill>
                  <a:srgbClr val="FF0000"/>
                </a:solidFill>
                <a:latin typeface="Times New Roman" panose="02020603050405020304" pitchFamily="18" charset="0"/>
                <a:cs typeface="Times New Roman" panose="02020603050405020304" pitchFamily="18" charset="0"/>
              </a:rPr>
              <a:t>Fortran</a:t>
            </a:r>
          </a:p>
          <a:p>
            <a:pPr marL="365760" lvl="1" indent="0">
              <a:buNone/>
            </a:pPr>
            <a:endParaRPr lang="en-IN" sz="2000" dirty="0">
              <a:solidFill>
                <a:srgbClr val="FF0000"/>
              </a:solidFill>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The 10 on the bottom line is a statement label. </a:t>
            </a:r>
            <a:r>
              <a:rPr lang="en-US" sz="2400" dirty="0" err="1">
                <a:latin typeface="Times New Roman" panose="02020603050405020304" pitchFamily="18" charset="0"/>
                <a:cs typeface="Times New Roman" panose="02020603050405020304" pitchFamily="18" charset="0"/>
              </a:rPr>
              <a:t>Goto</a:t>
            </a:r>
            <a:r>
              <a:rPr lang="en-US" sz="2400" dirty="0">
                <a:latin typeface="Times New Roman" panose="02020603050405020304" pitchFamily="18" charset="0"/>
                <a:cs typeface="Times New Roman" panose="02020603050405020304" pitchFamily="18" charset="0"/>
              </a:rPr>
              <a:t> statements also featured prominently in other early imperative languages</a:t>
            </a:r>
            <a:r>
              <a:rPr lang="en-US" sz="2800" dirty="0"/>
              <a:t>.</a:t>
            </a:r>
            <a:endParaRPr lang="en-IN" sz="6000" dirty="0">
              <a:solidFill>
                <a:srgbClr val="FF0000"/>
              </a:solidFill>
              <a:latin typeface="Times New Roman" panose="02020603050405020304" pitchFamily="18" charset="0"/>
              <a:cs typeface="Times New Roman" panose="02020603050405020304" pitchFamily="18" charset="0"/>
            </a:endParaRPr>
          </a:p>
          <a:p>
            <a:endParaRPr lang="en-IN" sz="6600" dirty="0">
              <a:solidFill>
                <a:srgbClr val="FF000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26</a:t>
            </a:fld>
            <a:endParaRPr lang="en-US"/>
          </a:p>
        </p:txBody>
      </p:sp>
      <p:sp>
        <p:nvSpPr>
          <p:cNvPr id="2" name="Title 1"/>
          <p:cNvSpPr>
            <a:spLocks noGrp="1"/>
          </p:cNvSpPr>
          <p:nvPr>
            <p:ph type="title"/>
          </p:nvPr>
        </p:nvSpPr>
        <p:spPr>
          <a:xfrm>
            <a:off x="143352" y="-61216"/>
            <a:ext cx="8763000" cy="823215"/>
          </a:xfrm>
        </p:spPr>
        <p:txBody>
          <a:bodyPr>
            <a:noAutofit/>
          </a:bodyPr>
          <a:lstStyle/>
          <a:p>
            <a:pPr marL="109855"/>
            <a:r>
              <a:rPr lang="en-IN" sz="3200" u="sng" dirty="0">
                <a:solidFill>
                  <a:srgbClr val="FF0000"/>
                </a:solidFill>
              </a:rPr>
              <a:t>Control Flow </a:t>
            </a:r>
            <a:endParaRPr lang="en-IN" sz="3200" dirty="0">
              <a:solidFill>
                <a:srgbClr val="FF0000"/>
              </a:solidFill>
            </a:endParaRPr>
          </a:p>
        </p:txBody>
      </p:sp>
      <p:sp>
        <p:nvSpPr>
          <p:cNvPr id="8" name="Rectangle 3"/>
          <p:cNvSpPr>
            <a:spLocks noChangeArrowheads="1"/>
          </p:cNvSpPr>
          <p:nvPr/>
        </p:nvSpPr>
        <p:spPr bwMode="auto">
          <a:xfrm>
            <a:off x="533400" y="30465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4598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51" y="685800"/>
            <a:ext cx="8689561" cy="5654106"/>
          </a:xfrm>
        </p:spPr>
        <p:txBody>
          <a:bodyPr>
            <a:normAutofit/>
          </a:bodyPr>
          <a:lstStyle/>
          <a:p>
            <a:pPr algn="just"/>
            <a:r>
              <a:rPr lang="en-US" sz="2600" dirty="0">
                <a:latin typeface="Times New Roman" panose="02020603050405020304" pitchFamily="18" charset="0"/>
                <a:cs typeface="Times New Roman" panose="02020603050405020304" pitchFamily="18" charset="0"/>
              </a:rPr>
              <a:t>Ada and C# allow </a:t>
            </a:r>
            <a:r>
              <a:rPr lang="en-US" sz="2600" dirty="0" err="1">
                <a:latin typeface="Times New Roman" panose="02020603050405020304" pitchFamily="18" charset="0"/>
                <a:cs typeface="Times New Roman" panose="02020603050405020304" pitchFamily="18" charset="0"/>
              </a:rPr>
              <a:t>gotos</a:t>
            </a:r>
            <a:r>
              <a:rPr lang="en-US" sz="2600" dirty="0">
                <a:latin typeface="Times New Roman" panose="02020603050405020304" pitchFamily="18" charset="0"/>
                <a:cs typeface="Times New Roman" panose="02020603050405020304" pitchFamily="18" charset="0"/>
              </a:rPr>
              <a:t> only in limited contexts. </a:t>
            </a:r>
            <a:r>
              <a:rPr lang="en-US" sz="2600" dirty="0" err="1">
                <a:latin typeface="Times New Roman" panose="02020603050405020304" pitchFamily="18" charset="0"/>
                <a:cs typeface="Times New Roman" panose="02020603050405020304" pitchFamily="18" charset="0"/>
              </a:rPr>
              <a:t>Clu</a:t>
            </a:r>
            <a:r>
              <a:rPr lang="en-US" sz="2600" dirty="0">
                <a:latin typeface="Times New Roman" panose="02020603050405020304" pitchFamily="18" charset="0"/>
                <a:cs typeface="Times New Roman" panose="02020603050405020304" pitchFamily="18" charset="0"/>
              </a:rPr>
              <a:t>, Eiffel, Java, and most of the scripting languages do not </a:t>
            </a:r>
            <a:r>
              <a:rPr lang="en-IN" sz="2600" dirty="0">
                <a:latin typeface="Times New Roman" panose="02020603050405020304" pitchFamily="18" charset="0"/>
                <a:cs typeface="Times New Roman" panose="02020603050405020304" pitchFamily="18" charset="0"/>
              </a:rPr>
              <a:t>allow them at all.</a:t>
            </a:r>
          </a:p>
          <a:p>
            <a:pPr algn="just"/>
            <a:endParaRPr lang="en-IN" sz="2600" dirty="0">
              <a:latin typeface="Times New Roman" panose="02020603050405020304" pitchFamily="18" charset="0"/>
              <a:cs typeface="Times New Roman" panose="02020603050405020304" pitchFamily="18" charset="0"/>
            </a:endParaRPr>
          </a:p>
          <a:p>
            <a:pPr algn="just"/>
            <a:r>
              <a:rPr lang="en-US" sz="2600" dirty="0">
                <a:latin typeface="Times New Roman" panose="02020603050405020304" pitchFamily="18" charset="0"/>
                <a:cs typeface="Times New Roman" panose="02020603050405020304" pitchFamily="18" charset="0"/>
              </a:rPr>
              <a:t>Fortran 90 and C++ allow them primarily for compatibility with </a:t>
            </a:r>
            <a:r>
              <a:rPr lang="en-IN" sz="2600" dirty="0">
                <a:latin typeface="Times New Roman" panose="02020603050405020304" pitchFamily="18" charset="0"/>
                <a:cs typeface="Times New Roman" panose="02020603050405020304" pitchFamily="18" charset="0"/>
              </a:rPr>
              <a:t>their predecessor languages.</a:t>
            </a:r>
          </a:p>
          <a:p>
            <a:pPr algn="just"/>
            <a:endParaRPr lang="en-IN" sz="2600" dirty="0">
              <a:latin typeface="Times New Roman" panose="02020603050405020304" pitchFamily="18" charset="0"/>
              <a:cs typeface="Times New Roman" panose="02020603050405020304" pitchFamily="18" charset="0"/>
            </a:endParaRPr>
          </a:p>
          <a:p>
            <a:pPr algn="just"/>
            <a:r>
              <a:rPr lang="en-US" sz="2600" dirty="0">
                <a:latin typeface="Times New Roman" panose="02020603050405020304" pitchFamily="18" charset="0"/>
                <a:cs typeface="Times New Roman" panose="02020603050405020304" pitchFamily="18" charset="0"/>
              </a:rPr>
              <a:t>(Java reserves the token </a:t>
            </a:r>
            <a:r>
              <a:rPr lang="en-US" sz="2600" dirty="0" err="1">
                <a:latin typeface="Times New Roman" panose="02020603050405020304" pitchFamily="18" charset="0"/>
                <a:cs typeface="Times New Roman" panose="02020603050405020304" pitchFamily="18" charset="0"/>
              </a:rPr>
              <a:t>goto</a:t>
            </a:r>
            <a:r>
              <a:rPr lang="en-US" sz="2600" dirty="0">
                <a:latin typeface="Times New Roman" panose="02020603050405020304" pitchFamily="18" charset="0"/>
                <a:cs typeface="Times New Roman" panose="02020603050405020304" pitchFamily="18" charset="0"/>
              </a:rPr>
              <a:t> as a keyword, to make it easier for a Java compiler to produce good error messages when a programmer uses a C++ </a:t>
            </a:r>
            <a:r>
              <a:rPr lang="en-US" sz="2600" dirty="0" err="1">
                <a:latin typeface="Times New Roman" panose="02020603050405020304" pitchFamily="18" charset="0"/>
                <a:cs typeface="Times New Roman" panose="02020603050405020304" pitchFamily="18" charset="0"/>
              </a:rPr>
              <a:t>goto</a:t>
            </a:r>
            <a:r>
              <a:rPr lang="en-US" sz="2600" dirty="0">
                <a:latin typeface="Times New Roman" panose="02020603050405020304" pitchFamily="18" charset="0"/>
                <a:cs typeface="Times New Roman" panose="02020603050405020304" pitchFamily="18" charset="0"/>
              </a:rPr>
              <a:t> by mistake.)</a:t>
            </a: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27</a:t>
            </a:fld>
            <a:endParaRPr lang="en-US"/>
          </a:p>
        </p:txBody>
      </p:sp>
      <p:sp>
        <p:nvSpPr>
          <p:cNvPr id="2" name="Title 1"/>
          <p:cNvSpPr>
            <a:spLocks noGrp="1"/>
          </p:cNvSpPr>
          <p:nvPr>
            <p:ph type="title"/>
          </p:nvPr>
        </p:nvSpPr>
        <p:spPr>
          <a:xfrm>
            <a:off x="143352" y="-61216"/>
            <a:ext cx="8763000" cy="823215"/>
          </a:xfrm>
        </p:spPr>
        <p:txBody>
          <a:bodyPr>
            <a:noAutofit/>
          </a:bodyPr>
          <a:lstStyle/>
          <a:p>
            <a:pPr marL="109855"/>
            <a:r>
              <a:rPr lang="en-IN" sz="3200" u="sng" dirty="0">
                <a:solidFill>
                  <a:srgbClr val="FF0000"/>
                </a:solidFill>
              </a:rPr>
              <a:t>Control Flow </a:t>
            </a:r>
            <a:endParaRPr lang="en-IN" sz="3200" dirty="0">
              <a:solidFill>
                <a:srgbClr val="FF0000"/>
              </a:solidFill>
            </a:endParaRPr>
          </a:p>
        </p:txBody>
      </p:sp>
      <p:sp>
        <p:nvSpPr>
          <p:cNvPr id="8" name="Rectangle 3"/>
          <p:cNvSpPr>
            <a:spLocks noChangeArrowheads="1"/>
          </p:cNvSpPr>
          <p:nvPr/>
        </p:nvSpPr>
        <p:spPr bwMode="auto">
          <a:xfrm>
            <a:off x="533400" y="30465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066661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51" y="685800"/>
            <a:ext cx="8689561" cy="5654106"/>
          </a:xfrm>
        </p:spPr>
        <p:txBody>
          <a:bodyPr>
            <a:noAutofit/>
          </a:bodyPr>
          <a:lstStyle/>
          <a:p>
            <a:pPr algn="just"/>
            <a:r>
              <a:rPr lang="en-US" sz="2600" dirty="0">
                <a:latin typeface="Times New Roman" panose="02020603050405020304" pitchFamily="18" charset="0"/>
                <a:cs typeface="Times New Roman" panose="02020603050405020304" pitchFamily="18" charset="0"/>
              </a:rPr>
              <a:t>Many of the structured control-flow constructs familiar to modern programmers were pioneered by </a:t>
            </a:r>
            <a:r>
              <a:rPr lang="en-US" sz="2600" dirty="0" err="1">
                <a:latin typeface="Times New Roman" panose="02020603050405020304" pitchFamily="18" charset="0"/>
                <a:cs typeface="Times New Roman" panose="02020603050405020304" pitchFamily="18" charset="0"/>
              </a:rPr>
              <a:t>Algol</a:t>
            </a:r>
            <a:r>
              <a:rPr lang="en-US" sz="2600" dirty="0">
                <a:latin typeface="Times New Roman" panose="02020603050405020304" pitchFamily="18" charset="0"/>
                <a:cs typeface="Times New Roman" panose="02020603050405020304" pitchFamily="18" charset="0"/>
              </a:rPr>
              <a:t> 60. </a:t>
            </a:r>
          </a:p>
          <a:p>
            <a:pPr algn="just"/>
            <a:endParaRPr lang="en-US" sz="2600" dirty="0">
              <a:latin typeface="Times New Roman" panose="02020603050405020304" pitchFamily="18" charset="0"/>
              <a:cs typeface="Times New Roman" panose="02020603050405020304" pitchFamily="18" charset="0"/>
            </a:endParaRPr>
          </a:p>
          <a:p>
            <a:pPr algn="just"/>
            <a:r>
              <a:rPr lang="en-US" sz="2600" dirty="0">
                <a:latin typeface="Times New Roman" panose="02020603050405020304" pitchFamily="18" charset="0"/>
                <a:cs typeface="Times New Roman" panose="02020603050405020304" pitchFamily="18" charset="0"/>
              </a:rPr>
              <a:t>In </a:t>
            </a:r>
            <a:r>
              <a:rPr lang="en-US" sz="2600" dirty="0" err="1">
                <a:latin typeface="Times New Roman" panose="02020603050405020304" pitchFamily="18" charset="0"/>
                <a:cs typeface="Times New Roman" panose="02020603050405020304" pitchFamily="18" charset="0"/>
              </a:rPr>
              <a:t>Algo</a:t>
            </a:r>
            <a:r>
              <a:rPr lang="en-US" sz="2600" dirty="0">
                <a:latin typeface="Times New Roman" panose="02020603050405020304" pitchFamily="18" charset="0"/>
                <a:cs typeface="Times New Roman" panose="02020603050405020304" pitchFamily="18" charset="0"/>
              </a:rPr>
              <a:t> 60  include the if. . . then . . . else construct and both enumeration (for) and logically (while) controlled loops. </a:t>
            </a:r>
          </a:p>
          <a:p>
            <a:pPr algn="just"/>
            <a:endParaRPr lang="en-US" sz="2600" dirty="0">
              <a:latin typeface="Times New Roman" panose="02020603050405020304" pitchFamily="18" charset="0"/>
              <a:cs typeface="Times New Roman" panose="02020603050405020304" pitchFamily="18" charset="0"/>
            </a:endParaRPr>
          </a:p>
          <a:p>
            <a:pPr algn="just"/>
            <a:r>
              <a:rPr lang="en-US" sz="2600" dirty="0">
                <a:latin typeface="Times New Roman" panose="02020603050405020304" pitchFamily="18" charset="0"/>
                <a:cs typeface="Times New Roman" panose="02020603050405020304" pitchFamily="18" charset="0"/>
              </a:rPr>
              <a:t>The modern case (switch) statement was introduced by Wirth and Hoare in </a:t>
            </a:r>
            <a:r>
              <a:rPr lang="en-US" sz="2600" dirty="0" err="1">
                <a:latin typeface="Times New Roman" panose="02020603050405020304" pitchFamily="18" charset="0"/>
                <a:cs typeface="Times New Roman" panose="02020603050405020304" pitchFamily="18" charset="0"/>
              </a:rPr>
              <a:t>AlgolW</a:t>
            </a:r>
            <a:r>
              <a:rPr lang="en-US" sz="2600" dirty="0">
                <a:latin typeface="Times New Roman" panose="02020603050405020304" pitchFamily="18" charset="0"/>
                <a:cs typeface="Times New Roman" panose="02020603050405020304" pitchFamily="18" charset="0"/>
              </a:rPr>
              <a:t>[WH66] as an alternative to the more unstructured computed </a:t>
            </a:r>
            <a:r>
              <a:rPr lang="en-US" sz="2600" dirty="0" err="1">
                <a:latin typeface="Times New Roman" panose="02020603050405020304" pitchFamily="18" charset="0"/>
                <a:cs typeface="Times New Roman" panose="02020603050405020304" pitchFamily="18" charset="0"/>
              </a:rPr>
              <a:t>goto</a:t>
            </a:r>
            <a:r>
              <a:rPr lang="en-US" sz="2600" dirty="0">
                <a:latin typeface="Times New Roman" panose="02020603050405020304" pitchFamily="18" charset="0"/>
                <a:cs typeface="Times New Roman" panose="02020603050405020304" pitchFamily="18" charset="0"/>
              </a:rPr>
              <a:t> and switch constructs of Fortran and </a:t>
            </a:r>
            <a:r>
              <a:rPr lang="en-US" sz="2600" dirty="0" err="1">
                <a:latin typeface="Times New Roman" panose="02020603050405020304" pitchFamily="18" charset="0"/>
                <a:cs typeface="Times New Roman" panose="02020603050405020304" pitchFamily="18" charset="0"/>
              </a:rPr>
              <a:t>Algol</a:t>
            </a:r>
            <a:r>
              <a:rPr lang="en-US" sz="2600" dirty="0">
                <a:latin typeface="Times New Roman" panose="02020603050405020304" pitchFamily="18" charset="0"/>
                <a:cs typeface="Times New Roman" panose="02020603050405020304" pitchFamily="18" charset="0"/>
              </a:rPr>
              <a:t> 60, respectively.</a:t>
            </a:r>
            <a:endParaRPr lang="en-IN" sz="2600"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28</a:t>
            </a:fld>
            <a:endParaRPr lang="en-US"/>
          </a:p>
        </p:txBody>
      </p:sp>
      <p:sp>
        <p:nvSpPr>
          <p:cNvPr id="2" name="Title 1"/>
          <p:cNvSpPr>
            <a:spLocks noGrp="1"/>
          </p:cNvSpPr>
          <p:nvPr>
            <p:ph type="title"/>
          </p:nvPr>
        </p:nvSpPr>
        <p:spPr>
          <a:xfrm>
            <a:off x="143352" y="-61216"/>
            <a:ext cx="8763000" cy="823215"/>
          </a:xfrm>
        </p:spPr>
        <p:txBody>
          <a:bodyPr>
            <a:noAutofit/>
          </a:bodyPr>
          <a:lstStyle/>
          <a:p>
            <a:pPr marL="109855"/>
            <a:r>
              <a:rPr lang="en-IN" sz="3200" u="sng" dirty="0">
                <a:solidFill>
                  <a:srgbClr val="FF0000"/>
                </a:solidFill>
              </a:rPr>
              <a:t>Control Flow </a:t>
            </a:r>
            <a:endParaRPr lang="en-IN" sz="3200" dirty="0">
              <a:solidFill>
                <a:srgbClr val="FF0000"/>
              </a:solidFill>
            </a:endParaRPr>
          </a:p>
        </p:txBody>
      </p:sp>
      <p:sp>
        <p:nvSpPr>
          <p:cNvPr id="8" name="Rectangle 3"/>
          <p:cNvSpPr>
            <a:spLocks noChangeArrowheads="1"/>
          </p:cNvSpPr>
          <p:nvPr/>
        </p:nvSpPr>
        <p:spPr bwMode="auto">
          <a:xfrm>
            <a:off x="533400" y="30465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65346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51" y="685800"/>
            <a:ext cx="8689561" cy="5654106"/>
          </a:xfrm>
        </p:spPr>
        <p:txBody>
          <a:bodyPr>
            <a:normAutofit lnSpcReduction="10000"/>
          </a:bodyPr>
          <a:lstStyle/>
          <a:p>
            <a:pPr marL="109855" indent="0" algn="just">
              <a:buNone/>
            </a:pPr>
            <a:r>
              <a:rPr lang="en-IN" sz="2600" b="1" dirty="0">
                <a:latin typeface="Times New Roman" panose="02020603050405020304" pitchFamily="18" charset="0"/>
                <a:cs typeface="Times New Roman" panose="02020603050405020304" pitchFamily="18" charset="0"/>
              </a:rPr>
              <a:t>Continuations (Continue / CC/ Call)</a:t>
            </a:r>
          </a:p>
          <a:p>
            <a:pPr algn="just"/>
            <a:r>
              <a:rPr lang="en-US" sz="2600" dirty="0">
                <a:latin typeface="Times New Roman" panose="02020603050405020304" pitchFamily="18" charset="0"/>
                <a:cs typeface="Times New Roman" panose="02020603050405020304" pitchFamily="18" charset="0"/>
              </a:rPr>
              <a:t>The notion of nonlocal </a:t>
            </a:r>
            <a:r>
              <a:rPr lang="en-US" sz="2600" dirty="0" err="1">
                <a:latin typeface="Times New Roman" panose="02020603050405020304" pitchFamily="18" charset="0"/>
                <a:cs typeface="Times New Roman" panose="02020603050405020304" pitchFamily="18" charset="0"/>
              </a:rPr>
              <a:t>gotos</a:t>
            </a:r>
            <a:r>
              <a:rPr lang="en-US" sz="2600" dirty="0">
                <a:latin typeface="Times New Roman" panose="02020603050405020304" pitchFamily="18" charset="0"/>
                <a:cs typeface="Times New Roman" panose="02020603050405020304" pitchFamily="18" charset="0"/>
              </a:rPr>
              <a:t> that unwind the stack can be generalized by defining what are known as </a:t>
            </a:r>
            <a:r>
              <a:rPr lang="en-US" sz="2600" i="1" dirty="0">
                <a:latin typeface="Times New Roman" panose="02020603050405020304" pitchFamily="18" charset="0"/>
                <a:cs typeface="Times New Roman" panose="02020603050405020304" pitchFamily="18" charset="0"/>
              </a:rPr>
              <a:t>continuations</a:t>
            </a:r>
            <a:r>
              <a:rPr lang="en-US" sz="2600" dirty="0">
                <a:latin typeface="Times New Roman" panose="02020603050405020304" pitchFamily="18" charset="0"/>
                <a:cs typeface="Times New Roman" panose="02020603050405020304" pitchFamily="18" charset="0"/>
              </a:rPr>
              <a:t>.</a:t>
            </a:r>
          </a:p>
          <a:p>
            <a:pPr algn="just"/>
            <a:endParaRPr lang="en-US" sz="2600" b="1" dirty="0">
              <a:latin typeface="Times New Roman" panose="02020603050405020304" pitchFamily="18" charset="0"/>
              <a:cs typeface="Times New Roman" panose="02020603050405020304" pitchFamily="18" charset="0"/>
            </a:endParaRPr>
          </a:p>
          <a:p>
            <a:r>
              <a:rPr lang="en-US" sz="2600" dirty="0">
                <a:latin typeface="Times New Roman" panose="02020603050405020304" pitchFamily="18" charset="0"/>
                <a:cs typeface="Times New Roman" panose="02020603050405020304" pitchFamily="18" charset="0"/>
              </a:rPr>
              <a:t>In low-level terms, a continuation consists of a code address and a referencing environment to be restored when jumping to </a:t>
            </a:r>
            <a:r>
              <a:rPr lang="en-IN" sz="2600" dirty="0">
                <a:latin typeface="Times New Roman" panose="02020603050405020304" pitchFamily="18" charset="0"/>
                <a:cs typeface="Times New Roman" panose="02020603050405020304" pitchFamily="18" charset="0"/>
              </a:rPr>
              <a:t>that address.</a:t>
            </a:r>
            <a:endParaRPr lang="en-US" sz="2600" b="1" dirty="0">
              <a:latin typeface="Times New Roman" panose="02020603050405020304" pitchFamily="18" charset="0"/>
              <a:cs typeface="Times New Roman" panose="02020603050405020304" pitchFamily="18" charset="0"/>
            </a:endParaRPr>
          </a:p>
          <a:p>
            <a:endParaRPr lang="en-US" sz="2600" dirty="0">
              <a:latin typeface="Times New Roman" panose="02020603050405020304" pitchFamily="18" charset="0"/>
              <a:cs typeface="Times New Roman" panose="02020603050405020304" pitchFamily="18" charset="0"/>
            </a:endParaRPr>
          </a:p>
          <a:p>
            <a:r>
              <a:rPr lang="en-US" sz="2600" dirty="0">
                <a:latin typeface="Times New Roman" panose="02020603050405020304" pitchFamily="18" charset="0"/>
                <a:cs typeface="Times New Roman" panose="02020603050405020304" pitchFamily="18" charset="0"/>
              </a:rPr>
              <a:t>Continuations are an extremely powerful facility. They can be very useful if applied in well-structured ways (i.e., to define new control-flow constructs).</a:t>
            </a:r>
          </a:p>
          <a:p>
            <a:endParaRPr lang="en-US" sz="2600" dirty="0">
              <a:latin typeface="Times New Roman" panose="02020603050405020304" pitchFamily="18" charset="0"/>
              <a:cs typeface="Times New Roman" panose="02020603050405020304" pitchFamily="18" charset="0"/>
            </a:endParaRPr>
          </a:p>
          <a:p>
            <a:r>
              <a:rPr lang="en-US" sz="2600" dirty="0">
                <a:latin typeface="Times New Roman" panose="02020603050405020304" pitchFamily="18" charset="0"/>
                <a:cs typeface="Times New Roman" panose="02020603050405020304" pitchFamily="18" charset="0"/>
              </a:rPr>
              <a:t>Unfortunately, they also allow the undisciplined programmer to construct </a:t>
            </a:r>
            <a:r>
              <a:rPr lang="en-IN" sz="2600" dirty="0">
                <a:latin typeface="Times New Roman" panose="02020603050405020304" pitchFamily="18" charset="0"/>
                <a:cs typeface="Times New Roman" panose="02020603050405020304" pitchFamily="18" charset="0"/>
              </a:rPr>
              <a:t>completely inscrutable programs.</a:t>
            </a: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29</a:t>
            </a:fld>
            <a:endParaRPr lang="en-US"/>
          </a:p>
        </p:txBody>
      </p:sp>
      <p:sp>
        <p:nvSpPr>
          <p:cNvPr id="2" name="Title 1"/>
          <p:cNvSpPr>
            <a:spLocks noGrp="1"/>
          </p:cNvSpPr>
          <p:nvPr>
            <p:ph type="title"/>
          </p:nvPr>
        </p:nvSpPr>
        <p:spPr>
          <a:xfrm>
            <a:off x="143352" y="-61216"/>
            <a:ext cx="8763000" cy="823215"/>
          </a:xfrm>
        </p:spPr>
        <p:txBody>
          <a:bodyPr>
            <a:noAutofit/>
          </a:bodyPr>
          <a:lstStyle/>
          <a:p>
            <a:pPr marL="109855"/>
            <a:r>
              <a:rPr lang="en-IN" sz="3200" u="sng" dirty="0">
                <a:solidFill>
                  <a:srgbClr val="FF0000"/>
                </a:solidFill>
              </a:rPr>
              <a:t>Control Flow </a:t>
            </a:r>
            <a:endParaRPr lang="en-IN" sz="3200" dirty="0">
              <a:solidFill>
                <a:srgbClr val="FF0000"/>
              </a:solidFill>
            </a:endParaRPr>
          </a:p>
        </p:txBody>
      </p:sp>
      <p:sp>
        <p:nvSpPr>
          <p:cNvPr id="8" name="Rectangle 3"/>
          <p:cNvSpPr>
            <a:spLocks noChangeArrowheads="1"/>
          </p:cNvSpPr>
          <p:nvPr/>
        </p:nvSpPr>
        <p:spPr bwMode="auto">
          <a:xfrm>
            <a:off x="533400" y="30465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53803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913" y="491840"/>
            <a:ext cx="8763000" cy="5848066"/>
          </a:xfrm>
        </p:spPr>
        <p:txBody>
          <a:bodyPr>
            <a:normAutofit/>
          </a:bodyPr>
          <a:lstStyle/>
          <a:p>
            <a:pPr marL="109855" indent="0">
              <a:buNone/>
            </a:pPr>
            <a:endParaRPr lang="en-IN" sz="2400" b="1" u="sng" dirty="0"/>
          </a:p>
          <a:p>
            <a:pPr marL="109855" indent="0" algn="ctr">
              <a:buNone/>
            </a:pPr>
            <a:r>
              <a:rPr lang="en-IN" sz="2400" b="1" u="sng" dirty="0"/>
              <a:t>Control Flow: </a:t>
            </a:r>
            <a:endParaRPr lang="en-IN" sz="2400" dirty="0"/>
          </a:p>
          <a:p>
            <a:endParaRPr lang="en-IN" sz="2400" dirty="0"/>
          </a:p>
          <a:p>
            <a:pPr algn="just"/>
            <a:r>
              <a:rPr lang="en-IN" sz="2600" dirty="0">
                <a:latin typeface="Times New Roman" panose="02020603050405020304" pitchFamily="18" charset="0"/>
                <a:cs typeface="Times New Roman" panose="02020603050405020304" pitchFamily="18" charset="0"/>
              </a:rPr>
              <a:t>Expression evaluation , Assignment statements, Short-Circuit of expression evaluation , Selection statements , Case statements, Jump table, Iteration, Enumerated loops, While loop, C  for loop, do-while loop, Activation Record format, Tail recursion, Thinking Recursively</a:t>
            </a:r>
            <a:r>
              <a:rPr lang="en-IN" sz="2400" dirty="0"/>
              <a:t>.</a:t>
            </a:r>
          </a:p>
          <a:p>
            <a:endParaRPr lang="en-IN" sz="2400" b="1" u="sng" dirty="0"/>
          </a:p>
          <a:p>
            <a:endParaRPr lang="en-IN" sz="2400" b="1" u="sng" dirty="0"/>
          </a:p>
          <a:p>
            <a:pPr marL="109855" indent="0">
              <a:buNone/>
            </a:pPr>
            <a:endParaRPr lang="en-IN" sz="2800" b="1" u="sng" dirty="0">
              <a:latin typeface="Times New Roman" panose="02020603050405020304" pitchFamily="18" charset="0"/>
              <a:cs typeface="Times New Roman" panose="02020603050405020304" pitchFamily="18" charset="0"/>
            </a:endParaRPr>
          </a:p>
          <a:p>
            <a:pPr marL="109855" indent="0">
              <a:buNone/>
            </a:pPr>
            <a:endParaRPr lang="en-IN" sz="2800" b="1" u="sng" dirty="0">
              <a:latin typeface="Times New Roman" panose="02020603050405020304" pitchFamily="18" charset="0"/>
              <a:cs typeface="Times New Roman" panose="02020603050405020304" pitchFamily="18" charset="0"/>
            </a:endParaRPr>
          </a:p>
          <a:p>
            <a:pPr marL="109855" indent="0">
              <a:buNone/>
            </a:pPr>
            <a:endParaRPr lang="en-IN" sz="2800" b="1" u="sng" dirty="0">
              <a:latin typeface="Times New Roman" panose="02020603050405020304" pitchFamily="18" charset="0"/>
              <a:cs typeface="Times New Roman" panose="02020603050405020304" pitchFamily="18" charset="0"/>
            </a:endParaRPr>
          </a:p>
          <a:p>
            <a:pPr marL="109855" indent="0">
              <a:buNone/>
            </a:pPr>
            <a:endParaRPr lang="en-US" sz="2800" b="1" u="sng" dirty="0">
              <a:solidFill>
                <a:srgbClr val="FF000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a:p>
        </p:txBody>
      </p:sp>
      <p:sp>
        <p:nvSpPr>
          <p:cNvPr id="2" name="Title 1"/>
          <p:cNvSpPr>
            <a:spLocks noGrp="1"/>
          </p:cNvSpPr>
          <p:nvPr>
            <p:ph type="title"/>
          </p:nvPr>
        </p:nvSpPr>
        <p:spPr>
          <a:xfrm>
            <a:off x="143352" y="-61215"/>
            <a:ext cx="8763000" cy="183724"/>
          </a:xfrm>
        </p:spPr>
        <p:txBody>
          <a:bodyPr>
            <a:noAutofit/>
          </a:bodyPr>
          <a:lstStyle/>
          <a:p>
            <a:br>
              <a:rPr lang="en-IN" sz="3200" dirty="0">
                <a:latin typeface="Times New Roman" panose="02020603050405020304" pitchFamily="18" charset="0"/>
                <a:cs typeface="Times New Roman" panose="02020603050405020304" pitchFamily="18" charset="0"/>
              </a:rPr>
            </a:br>
            <a:br>
              <a:rPr lang="en-IN" sz="3200" dirty="0">
                <a:solidFill>
                  <a:srgbClr val="FF0000"/>
                </a:solidFill>
                <a:effectLst/>
                <a:latin typeface="Times New Roman" panose="02020603050405020304" pitchFamily="18" charset="0"/>
                <a:cs typeface="Times New Roman" panose="02020603050405020304" pitchFamily="18" charset="0"/>
              </a:rPr>
            </a:br>
            <a:r>
              <a:rPr lang="en-IN" sz="3200" u="sng" dirty="0"/>
              <a:t>Section-II </a:t>
            </a:r>
            <a:r>
              <a:rPr lang="en-IN" sz="2400" dirty="0">
                <a:solidFill>
                  <a:srgbClr val="FF0000"/>
                </a:solidFill>
                <a:effectLst/>
                <a:latin typeface="Times New Roman" panose="02020603050405020304" pitchFamily="18" charset="0"/>
                <a:cs typeface="Times New Roman" panose="02020603050405020304" pitchFamily="18" charset="0"/>
              </a:rPr>
              <a:t>Weightage - 35%, Minimum Teaching Hours - 11 )</a:t>
            </a:r>
            <a:br>
              <a:rPr lang="en-IN" sz="3200" dirty="0">
                <a:solidFill>
                  <a:srgbClr val="FF0000"/>
                </a:solidFill>
                <a:effectLst/>
                <a:latin typeface="Times New Roman" panose="02020603050405020304" pitchFamily="18" charset="0"/>
                <a:cs typeface="Times New Roman" panose="02020603050405020304" pitchFamily="18" charset="0"/>
              </a:rPr>
            </a:br>
            <a:endParaRPr lang="en-US" sz="3200" dirty="0">
              <a:solidFill>
                <a:srgbClr val="FF0000"/>
              </a:solidFill>
              <a:effectLst/>
              <a:latin typeface="Times New Roman" panose="02020603050405020304" pitchFamily="18" charset="0"/>
              <a:cs typeface="Times New Roman" panose="02020603050405020304" pitchFamily="18" charset="0"/>
            </a:endParaRPr>
          </a:p>
        </p:txBody>
      </p:sp>
      <p:sp>
        <p:nvSpPr>
          <p:cNvPr id="8" name="Rectangle 3"/>
          <p:cNvSpPr>
            <a:spLocks noChangeArrowheads="1"/>
          </p:cNvSpPr>
          <p:nvPr/>
        </p:nvSpPr>
        <p:spPr bwMode="auto">
          <a:xfrm>
            <a:off x="533400" y="30465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628922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51" y="685800"/>
            <a:ext cx="8689561" cy="5654106"/>
          </a:xfrm>
        </p:spPr>
        <p:txBody>
          <a:bodyPr>
            <a:normAutofit/>
          </a:bodyPr>
          <a:lstStyle/>
          <a:p>
            <a:pPr marL="109855" indent="0" algn="just">
              <a:buNone/>
            </a:pPr>
            <a:r>
              <a:rPr lang="en-IN" sz="2600" b="1" dirty="0">
                <a:latin typeface="Times New Roman" panose="02020603050405020304" pitchFamily="18" charset="0"/>
                <a:cs typeface="Times New Roman" panose="02020603050405020304" pitchFamily="18" charset="0"/>
              </a:rPr>
              <a:t>Selection</a:t>
            </a:r>
          </a:p>
          <a:p>
            <a:pPr marL="109855" indent="0" algn="just">
              <a:buNone/>
            </a:pPr>
            <a:r>
              <a:rPr lang="en-US" sz="2600" dirty="0">
                <a:latin typeface="Times New Roman" panose="02020603050405020304" pitchFamily="18" charset="0"/>
                <a:cs typeface="Times New Roman" panose="02020603050405020304" pitchFamily="18" charset="0"/>
              </a:rPr>
              <a:t>Selection statements in most imperative languages employ some variant of the if. . . then . . . else notation introduced in </a:t>
            </a:r>
            <a:r>
              <a:rPr lang="en-US" sz="2600" dirty="0" err="1">
                <a:latin typeface="Times New Roman" panose="02020603050405020304" pitchFamily="18" charset="0"/>
                <a:cs typeface="Times New Roman" panose="02020603050405020304" pitchFamily="18" charset="0"/>
              </a:rPr>
              <a:t>Algol</a:t>
            </a:r>
            <a:r>
              <a:rPr lang="en-US" sz="2600" dirty="0">
                <a:latin typeface="Times New Roman" panose="02020603050405020304" pitchFamily="18" charset="0"/>
                <a:cs typeface="Times New Roman" panose="02020603050405020304" pitchFamily="18" charset="0"/>
              </a:rPr>
              <a:t> 60:</a:t>
            </a:r>
          </a:p>
          <a:p>
            <a:pPr marL="393065" lvl="1" indent="0">
              <a:buNone/>
            </a:pPr>
            <a:r>
              <a:rPr lang="en-IN" sz="2600" dirty="0">
                <a:solidFill>
                  <a:srgbClr val="FF0000"/>
                </a:solidFill>
                <a:latin typeface="Times New Roman" panose="02020603050405020304" pitchFamily="18" charset="0"/>
                <a:cs typeface="Times New Roman" panose="02020603050405020304" pitchFamily="18" charset="0"/>
              </a:rPr>
              <a:t>if </a:t>
            </a:r>
            <a:r>
              <a:rPr lang="en-IN" sz="2600" i="1" dirty="0">
                <a:solidFill>
                  <a:srgbClr val="FF0000"/>
                </a:solidFill>
                <a:latin typeface="Times New Roman" panose="02020603050405020304" pitchFamily="18" charset="0"/>
                <a:cs typeface="Times New Roman" panose="02020603050405020304" pitchFamily="18" charset="0"/>
              </a:rPr>
              <a:t>condition </a:t>
            </a:r>
            <a:r>
              <a:rPr lang="en-IN" sz="2600" dirty="0">
                <a:solidFill>
                  <a:srgbClr val="FF0000"/>
                </a:solidFill>
                <a:latin typeface="Times New Roman" panose="02020603050405020304" pitchFamily="18" charset="0"/>
                <a:cs typeface="Times New Roman" panose="02020603050405020304" pitchFamily="18" charset="0"/>
              </a:rPr>
              <a:t>then </a:t>
            </a:r>
            <a:r>
              <a:rPr lang="en-IN" sz="2600" i="1" dirty="0">
                <a:solidFill>
                  <a:srgbClr val="FF0000"/>
                </a:solidFill>
                <a:latin typeface="Times New Roman" panose="02020603050405020304" pitchFamily="18" charset="0"/>
                <a:cs typeface="Times New Roman" panose="02020603050405020304" pitchFamily="18" charset="0"/>
              </a:rPr>
              <a:t>statement</a:t>
            </a:r>
          </a:p>
          <a:p>
            <a:pPr marL="393065" lvl="1" indent="0">
              <a:buNone/>
            </a:pPr>
            <a:r>
              <a:rPr lang="en-US" sz="2600" dirty="0">
                <a:solidFill>
                  <a:srgbClr val="FF0000"/>
                </a:solidFill>
                <a:latin typeface="Times New Roman" panose="02020603050405020304" pitchFamily="18" charset="0"/>
                <a:cs typeface="Times New Roman" panose="02020603050405020304" pitchFamily="18" charset="0"/>
              </a:rPr>
              <a:t>else if </a:t>
            </a:r>
            <a:r>
              <a:rPr lang="en-US" sz="2600" i="1" dirty="0">
                <a:solidFill>
                  <a:srgbClr val="FF0000"/>
                </a:solidFill>
                <a:latin typeface="Times New Roman" panose="02020603050405020304" pitchFamily="18" charset="0"/>
                <a:cs typeface="Times New Roman" panose="02020603050405020304" pitchFamily="18" charset="0"/>
              </a:rPr>
              <a:t>condition </a:t>
            </a:r>
            <a:r>
              <a:rPr lang="en-US" sz="2600" dirty="0">
                <a:solidFill>
                  <a:srgbClr val="FF0000"/>
                </a:solidFill>
                <a:latin typeface="Times New Roman" panose="02020603050405020304" pitchFamily="18" charset="0"/>
                <a:cs typeface="Times New Roman" panose="02020603050405020304" pitchFamily="18" charset="0"/>
              </a:rPr>
              <a:t>then </a:t>
            </a:r>
            <a:r>
              <a:rPr lang="en-US" sz="2600" i="1" dirty="0">
                <a:solidFill>
                  <a:srgbClr val="FF0000"/>
                </a:solidFill>
                <a:latin typeface="Times New Roman" panose="02020603050405020304" pitchFamily="18" charset="0"/>
                <a:cs typeface="Times New Roman" panose="02020603050405020304" pitchFamily="18" charset="0"/>
              </a:rPr>
              <a:t>statement</a:t>
            </a:r>
          </a:p>
          <a:p>
            <a:pPr marL="393065" lvl="1" indent="0">
              <a:buNone/>
            </a:pPr>
            <a:r>
              <a:rPr lang="en-US" sz="2600" dirty="0">
                <a:solidFill>
                  <a:srgbClr val="FF0000"/>
                </a:solidFill>
                <a:latin typeface="Times New Roman" panose="02020603050405020304" pitchFamily="18" charset="0"/>
                <a:cs typeface="Times New Roman" panose="02020603050405020304" pitchFamily="18" charset="0"/>
              </a:rPr>
              <a:t>else if </a:t>
            </a:r>
            <a:r>
              <a:rPr lang="en-US" sz="2600" i="1" dirty="0">
                <a:solidFill>
                  <a:srgbClr val="FF0000"/>
                </a:solidFill>
                <a:latin typeface="Times New Roman" panose="02020603050405020304" pitchFamily="18" charset="0"/>
                <a:cs typeface="Times New Roman" panose="02020603050405020304" pitchFamily="18" charset="0"/>
              </a:rPr>
              <a:t>condition </a:t>
            </a:r>
            <a:r>
              <a:rPr lang="en-US" sz="2600" dirty="0">
                <a:solidFill>
                  <a:srgbClr val="FF0000"/>
                </a:solidFill>
                <a:latin typeface="Times New Roman" panose="02020603050405020304" pitchFamily="18" charset="0"/>
                <a:cs typeface="Times New Roman" panose="02020603050405020304" pitchFamily="18" charset="0"/>
              </a:rPr>
              <a:t>then </a:t>
            </a:r>
            <a:r>
              <a:rPr lang="en-US" sz="2600" i="1" dirty="0">
                <a:solidFill>
                  <a:srgbClr val="FF0000"/>
                </a:solidFill>
                <a:latin typeface="Times New Roman" panose="02020603050405020304" pitchFamily="18" charset="0"/>
                <a:cs typeface="Times New Roman" panose="02020603050405020304" pitchFamily="18" charset="0"/>
              </a:rPr>
              <a:t>statement</a:t>
            </a:r>
          </a:p>
          <a:p>
            <a:pPr marL="393065" lvl="1" indent="0">
              <a:buNone/>
            </a:pPr>
            <a:r>
              <a:rPr lang="en-IN" sz="2600" dirty="0">
                <a:solidFill>
                  <a:srgbClr val="FF0000"/>
                </a:solidFill>
                <a:latin typeface="Times New Roman" panose="02020603050405020304" pitchFamily="18" charset="0"/>
                <a:cs typeface="Times New Roman" panose="02020603050405020304" pitchFamily="18" charset="0"/>
              </a:rPr>
              <a:t>...</a:t>
            </a:r>
          </a:p>
          <a:p>
            <a:pPr marL="393065" lvl="1" indent="0">
              <a:buNone/>
            </a:pPr>
            <a:r>
              <a:rPr lang="en-IN" sz="2600" dirty="0">
                <a:solidFill>
                  <a:srgbClr val="FF0000"/>
                </a:solidFill>
                <a:latin typeface="Times New Roman" panose="02020603050405020304" pitchFamily="18" charset="0"/>
                <a:cs typeface="Times New Roman" panose="02020603050405020304" pitchFamily="18" charset="0"/>
              </a:rPr>
              <a:t>else </a:t>
            </a:r>
            <a:r>
              <a:rPr lang="en-IN" sz="2600" i="1" dirty="0">
                <a:solidFill>
                  <a:srgbClr val="FF0000"/>
                </a:solidFill>
                <a:latin typeface="Times New Roman" panose="02020603050405020304" pitchFamily="18" charset="0"/>
                <a:cs typeface="Times New Roman" panose="02020603050405020304" pitchFamily="18" charset="0"/>
              </a:rPr>
              <a:t>statement</a:t>
            </a:r>
            <a:endParaRPr lang="en-IN" sz="2600" b="1" dirty="0">
              <a:solidFill>
                <a:srgbClr val="FF000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30</a:t>
            </a:fld>
            <a:endParaRPr lang="en-US"/>
          </a:p>
        </p:txBody>
      </p:sp>
      <p:sp>
        <p:nvSpPr>
          <p:cNvPr id="2" name="Title 1"/>
          <p:cNvSpPr>
            <a:spLocks noGrp="1"/>
          </p:cNvSpPr>
          <p:nvPr>
            <p:ph type="title"/>
          </p:nvPr>
        </p:nvSpPr>
        <p:spPr>
          <a:xfrm>
            <a:off x="143352" y="-61216"/>
            <a:ext cx="8763000" cy="823215"/>
          </a:xfrm>
        </p:spPr>
        <p:txBody>
          <a:bodyPr>
            <a:noAutofit/>
          </a:bodyPr>
          <a:lstStyle/>
          <a:p>
            <a:pPr marL="109855"/>
            <a:r>
              <a:rPr lang="en-IN" sz="3200" u="sng" dirty="0">
                <a:solidFill>
                  <a:srgbClr val="FF0000"/>
                </a:solidFill>
              </a:rPr>
              <a:t>Control Flow </a:t>
            </a:r>
            <a:endParaRPr lang="en-IN" sz="3200" dirty="0">
              <a:solidFill>
                <a:srgbClr val="FF0000"/>
              </a:solidFill>
            </a:endParaRPr>
          </a:p>
        </p:txBody>
      </p:sp>
      <p:sp>
        <p:nvSpPr>
          <p:cNvPr id="8" name="Rectangle 3"/>
          <p:cNvSpPr>
            <a:spLocks noChangeArrowheads="1"/>
          </p:cNvSpPr>
          <p:nvPr/>
        </p:nvSpPr>
        <p:spPr bwMode="auto">
          <a:xfrm>
            <a:off x="533400" y="30465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001413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51" y="685800"/>
            <a:ext cx="8689561" cy="5654106"/>
          </a:xfrm>
        </p:spPr>
        <p:txBody>
          <a:bodyPr>
            <a:normAutofit fontScale="92500" lnSpcReduction="20000"/>
          </a:bodyPr>
          <a:lstStyle/>
          <a:p>
            <a:pPr marL="109855" indent="0" algn="just">
              <a:buNone/>
            </a:pPr>
            <a:r>
              <a:rPr lang="en-IN" sz="2600" b="1" dirty="0">
                <a:latin typeface="Times New Roman" panose="02020603050405020304" pitchFamily="18" charset="0"/>
                <a:cs typeface="Times New Roman" panose="02020603050405020304" pitchFamily="18" charset="0"/>
              </a:rPr>
              <a:t>Short-Circuited Conditions</a:t>
            </a:r>
          </a:p>
          <a:p>
            <a:pPr algn="just"/>
            <a:r>
              <a:rPr lang="en-US" sz="2600" dirty="0">
                <a:latin typeface="Times New Roman" panose="02020603050405020304" pitchFamily="18" charset="0"/>
                <a:cs typeface="Times New Roman" panose="02020603050405020304" pitchFamily="18" charset="0"/>
              </a:rPr>
              <a:t>Short-circuiting is where an expression is stopped being evaluated as soon as its outcome is determined</a:t>
            </a:r>
          </a:p>
          <a:p>
            <a:pPr algn="just"/>
            <a:endParaRPr lang="en-US" sz="2600" dirty="0">
              <a:latin typeface="Times New Roman" panose="02020603050405020304" pitchFamily="18" charset="0"/>
              <a:cs typeface="Times New Roman" panose="02020603050405020304" pitchFamily="18" charset="0"/>
            </a:endParaRPr>
          </a:p>
          <a:p>
            <a:pPr algn="just"/>
            <a:r>
              <a:rPr lang="en-US" sz="2600" dirty="0">
                <a:latin typeface="Times New Roman" panose="02020603050405020304" pitchFamily="18" charset="0"/>
                <a:cs typeface="Times New Roman" panose="02020603050405020304" pitchFamily="18" charset="0"/>
              </a:rPr>
              <a:t>While the condition in an if. . . then . . . else statement is a Boolean expression, there is usually no need for evaluation of that expression to result in a Boolean </a:t>
            </a:r>
            <a:r>
              <a:rPr lang="en-IN" sz="2600" dirty="0">
                <a:latin typeface="Times New Roman" panose="02020603050405020304" pitchFamily="18" charset="0"/>
                <a:cs typeface="Times New Roman" panose="02020603050405020304" pitchFamily="18" charset="0"/>
              </a:rPr>
              <a:t>value in a register.</a:t>
            </a:r>
          </a:p>
          <a:p>
            <a:pPr algn="just"/>
            <a:endParaRPr lang="en-US" sz="2600" dirty="0">
              <a:latin typeface="Times New Roman" panose="02020603050405020304" pitchFamily="18" charset="0"/>
              <a:cs typeface="Times New Roman" panose="02020603050405020304" pitchFamily="18" charset="0"/>
            </a:endParaRPr>
          </a:p>
          <a:p>
            <a:pPr algn="just"/>
            <a:r>
              <a:rPr lang="en-US" sz="2600" dirty="0">
                <a:latin typeface="Times New Roman" panose="02020603050405020304" pitchFamily="18" charset="0"/>
                <a:cs typeface="Times New Roman" panose="02020603050405020304" pitchFamily="18" charset="0"/>
              </a:rPr>
              <a:t>Most machines provide conditional branch instructions that capture simple comparisons. Put another way, the purpose of the Boolean expression in a selection statement is not to compute a value to be stored, but to cause control to branch to various locations. </a:t>
            </a:r>
          </a:p>
          <a:p>
            <a:pPr algn="just"/>
            <a:endParaRPr lang="en-US" sz="2600" dirty="0">
              <a:latin typeface="Times New Roman" panose="02020603050405020304" pitchFamily="18" charset="0"/>
              <a:cs typeface="Times New Roman" panose="02020603050405020304" pitchFamily="18" charset="0"/>
            </a:endParaRPr>
          </a:p>
          <a:p>
            <a:pPr algn="just"/>
            <a:r>
              <a:rPr lang="en-US" sz="2600" dirty="0">
                <a:latin typeface="Times New Roman" panose="02020603050405020304" pitchFamily="18" charset="0"/>
                <a:cs typeface="Times New Roman" panose="02020603050405020304" pitchFamily="18" charset="0"/>
              </a:rPr>
              <a:t>This observation allows us to generate particularly efficient code (called jump code) for expressions that are amenable to </a:t>
            </a:r>
            <a:r>
              <a:rPr lang="en-IN" sz="2600" dirty="0">
                <a:latin typeface="Times New Roman" panose="02020603050405020304" pitchFamily="18" charset="0"/>
                <a:cs typeface="Times New Roman" panose="02020603050405020304" pitchFamily="18" charset="0"/>
              </a:rPr>
              <a:t>the short-circuit evaluation</a:t>
            </a: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31</a:t>
            </a:fld>
            <a:endParaRPr lang="en-US"/>
          </a:p>
        </p:txBody>
      </p:sp>
      <p:sp>
        <p:nvSpPr>
          <p:cNvPr id="2" name="Title 1"/>
          <p:cNvSpPr>
            <a:spLocks noGrp="1"/>
          </p:cNvSpPr>
          <p:nvPr>
            <p:ph type="title"/>
          </p:nvPr>
        </p:nvSpPr>
        <p:spPr>
          <a:xfrm>
            <a:off x="143352" y="-61216"/>
            <a:ext cx="8763000" cy="823215"/>
          </a:xfrm>
        </p:spPr>
        <p:txBody>
          <a:bodyPr>
            <a:noAutofit/>
          </a:bodyPr>
          <a:lstStyle/>
          <a:p>
            <a:pPr marL="109855"/>
            <a:r>
              <a:rPr lang="en-IN" sz="3200" u="sng" dirty="0">
                <a:solidFill>
                  <a:srgbClr val="FF0000"/>
                </a:solidFill>
              </a:rPr>
              <a:t>Control Flow </a:t>
            </a:r>
            <a:endParaRPr lang="en-IN" sz="3200" dirty="0">
              <a:solidFill>
                <a:srgbClr val="FF0000"/>
              </a:solidFill>
            </a:endParaRPr>
          </a:p>
        </p:txBody>
      </p:sp>
      <p:sp>
        <p:nvSpPr>
          <p:cNvPr id="8" name="Rectangle 3"/>
          <p:cNvSpPr>
            <a:spLocks noChangeArrowheads="1"/>
          </p:cNvSpPr>
          <p:nvPr/>
        </p:nvSpPr>
        <p:spPr bwMode="auto">
          <a:xfrm>
            <a:off x="533400" y="30465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922289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51" y="685800"/>
            <a:ext cx="8689561" cy="5654106"/>
          </a:xfrm>
        </p:spPr>
        <p:txBody>
          <a:bodyPr>
            <a:normAutofit/>
          </a:bodyPr>
          <a:lstStyle/>
          <a:p>
            <a:pPr marL="109855" indent="0">
              <a:buNone/>
            </a:pPr>
            <a:r>
              <a:rPr lang="en-US" sz="2400" b="1" dirty="0">
                <a:latin typeface="Times New Roman" panose="02020603050405020304" pitchFamily="18" charset="0"/>
                <a:cs typeface="Times New Roman" panose="02020603050405020304" pitchFamily="18" charset="0"/>
              </a:rPr>
              <a:t>Example</a:t>
            </a:r>
            <a:r>
              <a:rPr lang="en-US" sz="2400" dirty="0"/>
              <a:t>:</a:t>
            </a:r>
          </a:p>
          <a:p>
            <a:pPr lvl="0" algn="just"/>
            <a:r>
              <a:rPr lang="en-US" sz="2400" dirty="0">
                <a:latin typeface="Times New Roman" panose="02020603050405020304" pitchFamily="18" charset="0"/>
                <a:cs typeface="Times New Roman" panose="02020603050405020304" pitchFamily="18" charset="0"/>
              </a:rPr>
              <a:t>In any programming language that implements short-circuit evaluation, the expression x and y is equivalent to the </a:t>
            </a:r>
            <a:r>
              <a:rPr lang="en-US" sz="2400" dirty="0">
                <a:latin typeface="Times New Roman" panose="02020603050405020304" pitchFamily="18" charset="0"/>
                <a:cs typeface="Times New Roman" panose="02020603050405020304" pitchFamily="18" charset="0"/>
                <a:hlinkClick r:id="rId2" tooltip="Conditional (programming)"/>
              </a:rPr>
              <a:t>conditional expression</a:t>
            </a:r>
            <a:r>
              <a:rPr lang="en-US" sz="2400" dirty="0">
                <a:latin typeface="Times New Roman" panose="02020603050405020304" pitchFamily="18" charset="0"/>
                <a:cs typeface="Times New Roman" panose="02020603050405020304" pitchFamily="18" charset="0"/>
              </a:rPr>
              <a:t> if x then y else x, and the expression x or y is equivalent to if x then x else y. In either case, x is only evaluated once. </a:t>
            </a:r>
          </a:p>
          <a:p>
            <a:pPr lvl="0"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The generalized definition above accommodates loosely typed languages that have more than the two </a:t>
            </a:r>
            <a:r>
              <a:rPr lang="en-US" sz="2400" dirty="0">
                <a:latin typeface="Times New Roman" panose="02020603050405020304" pitchFamily="18" charset="0"/>
                <a:cs typeface="Times New Roman" panose="02020603050405020304" pitchFamily="18" charset="0"/>
                <a:hlinkClick r:id="rId3" tooltip="Truth-value"/>
              </a:rPr>
              <a:t>truth-values</a:t>
            </a:r>
            <a:r>
              <a:rPr lang="en-US" sz="2400" dirty="0">
                <a:latin typeface="Times New Roman" panose="02020603050405020304" pitchFamily="18" charset="0"/>
                <a:cs typeface="Times New Roman" panose="02020603050405020304" pitchFamily="18" charset="0"/>
              </a:rPr>
              <a:t> True and False, where short-circuit operators may return the last evaluated subexpression. This is called "last value" in the table below </a:t>
            </a:r>
          </a:p>
          <a:p>
            <a:pPr lvl="0" algn="just"/>
            <a:endParaRPr lang="en-US" sz="2400" dirty="0">
              <a:latin typeface="Times New Roman" panose="02020603050405020304" pitchFamily="18" charset="0"/>
              <a:cs typeface="Times New Roman" panose="02020603050405020304" pitchFamily="18" charset="0"/>
            </a:endParaRPr>
          </a:p>
          <a:p>
            <a:pPr lvl="0" algn="just"/>
            <a:endParaRPr lang="en-US" sz="2400" dirty="0">
              <a:latin typeface="Times New Roman" panose="02020603050405020304" pitchFamily="18" charset="0"/>
              <a:cs typeface="Times New Roman" panose="02020603050405020304" pitchFamily="18" charset="0"/>
            </a:endParaRPr>
          </a:p>
          <a:p>
            <a:endParaRPr lang="en-IN" sz="2400" dirty="0"/>
          </a:p>
          <a:p>
            <a:endParaRPr lang="en-IN" sz="2600"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32</a:t>
            </a:fld>
            <a:endParaRPr lang="en-US"/>
          </a:p>
        </p:txBody>
      </p:sp>
      <p:sp>
        <p:nvSpPr>
          <p:cNvPr id="2" name="Title 1"/>
          <p:cNvSpPr>
            <a:spLocks noGrp="1"/>
          </p:cNvSpPr>
          <p:nvPr>
            <p:ph type="title"/>
          </p:nvPr>
        </p:nvSpPr>
        <p:spPr>
          <a:xfrm>
            <a:off x="143352" y="-61216"/>
            <a:ext cx="8763000" cy="823215"/>
          </a:xfrm>
        </p:spPr>
        <p:txBody>
          <a:bodyPr>
            <a:noAutofit/>
          </a:bodyPr>
          <a:lstStyle/>
          <a:p>
            <a:pPr marL="109855"/>
            <a:r>
              <a:rPr lang="en-IN" sz="3200" u="sng" dirty="0">
                <a:solidFill>
                  <a:srgbClr val="FF0000"/>
                </a:solidFill>
              </a:rPr>
              <a:t>Control Flow </a:t>
            </a:r>
            <a:endParaRPr lang="en-IN" sz="3200" dirty="0">
              <a:solidFill>
                <a:srgbClr val="FF0000"/>
              </a:solidFill>
            </a:endParaRPr>
          </a:p>
        </p:txBody>
      </p:sp>
      <p:sp>
        <p:nvSpPr>
          <p:cNvPr id="8" name="Rectangle 3"/>
          <p:cNvSpPr>
            <a:spLocks noChangeArrowheads="1"/>
          </p:cNvSpPr>
          <p:nvPr/>
        </p:nvSpPr>
        <p:spPr bwMode="auto">
          <a:xfrm>
            <a:off x="533400" y="30465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2"/>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360325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51" y="685800"/>
            <a:ext cx="8689561" cy="5654106"/>
          </a:xfrm>
        </p:spPr>
        <p:txBody>
          <a:bodyPr>
            <a:normAutofit fontScale="92500" lnSpcReduction="10000"/>
          </a:bodyPr>
          <a:lstStyle/>
          <a:p>
            <a:pPr marL="109855" indent="0" algn="just">
              <a:buNone/>
            </a:pPr>
            <a:r>
              <a:rPr lang="en-IN" sz="2400" b="1" dirty="0">
                <a:latin typeface="Times New Roman" panose="02020603050405020304" pitchFamily="18" charset="0"/>
                <a:cs typeface="Times New Roman" panose="02020603050405020304" pitchFamily="18" charset="0"/>
              </a:rPr>
              <a:t>Case/Switch Statements</a:t>
            </a:r>
          </a:p>
          <a:p>
            <a:r>
              <a:rPr lang="en-US" sz="2400" dirty="0">
                <a:latin typeface="Times New Roman" panose="02020603050405020304" pitchFamily="18" charset="0"/>
                <a:cs typeface="Times New Roman" panose="02020603050405020304" pitchFamily="18" charset="0"/>
              </a:rPr>
              <a:t>When each condition compares the same integer expression to a different compile-time constant, then the following code </a:t>
            </a:r>
          </a:p>
          <a:p>
            <a:endParaRPr lang="en-US" sz="2400" dirty="0">
              <a:latin typeface="Times New Roman" panose="02020603050405020304" pitchFamily="18" charset="0"/>
              <a:cs typeface="Times New Roman" panose="02020603050405020304" pitchFamily="18" charset="0"/>
            </a:endParaRPr>
          </a:p>
          <a:p>
            <a:pPr marL="109855" indent="0">
              <a:buNone/>
            </a:pPr>
            <a:r>
              <a:rPr lang="en-IN" sz="2400" dirty="0" err="1">
                <a:solidFill>
                  <a:srgbClr val="FF0000"/>
                </a:solidFill>
              </a:rPr>
              <a:t>i</a:t>
            </a:r>
            <a:r>
              <a:rPr lang="en-IN" sz="2400" dirty="0">
                <a:solidFill>
                  <a:srgbClr val="FF0000"/>
                </a:solidFill>
              </a:rPr>
              <a:t> := ... (* potentially complicated expression *)</a:t>
            </a:r>
          </a:p>
          <a:p>
            <a:pPr marL="109855" indent="0">
              <a:buNone/>
            </a:pPr>
            <a:r>
              <a:rPr lang="en-IN" sz="2400" dirty="0">
                <a:solidFill>
                  <a:srgbClr val="FF0000"/>
                </a:solidFill>
              </a:rPr>
              <a:t>IF </a:t>
            </a:r>
            <a:r>
              <a:rPr lang="en-IN" sz="2400" dirty="0" err="1">
                <a:solidFill>
                  <a:srgbClr val="FF0000"/>
                </a:solidFill>
              </a:rPr>
              <a:t>i</a:t>
            </a:r>
            <a:r>
              <a:rPr lang="en-IN" sz="2400" dirty="0">
                <a:solidFill>
                  <a:srgbClr val="FF0000"/>
                </a:solidFill>
              </a:rPr>
              <a:t> = 1 THEN</a:t>
            </a:r>
          </a:p>
          <a:p>
            <a:pPr marL="109855" indent="0">
              <a:buNone/>
            </a:pPr>
            <a:r>
              <a:rPr lang="en-IN" sz="2400" i="1" dirty="0">
                <a:solidFill>
                  <a:srgbClr val="FF0000"/>
                </a:solidFill>
              </a:rPr>
              <a:t>clause A</a:t>
            </a:r>
          </a:p>
          <a:p>
            <a:pPr marL="109855" indent="0">
              <a:buNone/>
            </a:pPr>
            <a:r>
              <a:rPr lang="en-US" sz="2400" dirty="0">
                <a:solidFill>
                  <a:srgbClr val="FF0000"/>
                </a:solidFill>
              </a:rPr>
              <a:t>ELSIF </a:t>
            </a:r>
            <a:r>
              <a:rPr lang="en-US" sz="2400" dirty="0" err="1">
                <a:solidFill>
                  <a:srgbClr val="FF0000"/>
                </a:solidFill>
              </a:rPr>
              <a:t>i</a:t>
            </a:r>
            <a:r>
              <a:rPr lang="en-US" sz="2400" dirty="0">
                <a:solidFill>
                  <a:srgbClr val="FF0000"/>
                </a:solidFill>
              </a:rPr>
              <a:t> IN 2, 7 THEN</a:t>
            </a:r>
          </a:p>
          <a:p>
            <a:pPr marL="109855" indent="0">
              <a:buNone/>
            </a:pPr>
            <a:r>
              <a:rPr lang="en-IN" sz="2400" i="1" dirty="0">
                <a:solidFill>
                  <a:srgbClr val="FF0000"/>
                </a:solidFill>
              </a:rPr>
              <a:t>clause B</a:t>
            </a:r>
          </a:p>
          <a:p>
            <a:pPr marL="109855" indent="0">
              <a:buNone/>
            </a:pPr>
            <a:r>
              <a:rPr lang="en-US" sz="2400" dirty="0">
                <a:solidFill>
                  <a:srgbClr val="FF0000"/>
                </a:solidFill>
              </a:rPr>
              <a:t>ELSIF </a:t>
            </a:r>
            <a:r>
              <a:rPr lang="en-US" sz="2400" dirty="0" err="1">
                <a:solidFill>
                  <a:srgbClr val="FF0000"/>
                </a:solidFill>
              </a:rPr>
              <a:t>i</a:t>
            </a:r>
            <a:r>
              <a:rPr lang="en-US" sz="2400" dirty="0">
                <a:solidFill>
                  <a:srgbClr val="FF0000"/>
                </a:solidFill>
              </a:rPr>
              <a:t> IN 3..5 THEN</a:t>
            </a:r>
          </a:p>
          <a:p>
            <a:pPr marL="109855" indent="0">
              <a:buNone/>
            </a:pPr>
            <a:r>
              <a:rPr lang="en-IN" sz="2400" i="1" dirty="0">
                <a:solidFill>
                  <a:srgbClr val="FF0000"/>
                </a:solidFill>
              </a:rPr>
              <a:t>clause C</a:t>
            </a:r>
          </a:p>
          <a:p>
            <a:pPr marL="109855" indent="0">
              <a:buNone/>
            </a:pPr>
            <a:r>
              <a:rPr lang="en-IN" sz="2400" dirty="0">
                <a:solidFill>
                  <a:srgbClr val="FF0000"/>
                </a:solidFill>
              </a:rPr>
              <a:t>ELSIF (</a:t>
            </a:r>
            <a:r>
              <a:rPr lang="en-IN" sz="2400" dirty="0" err="1">
                <a:solidFill>
                  <a:srgbClr val="FF0000"/>
                </a:solidFill>
              </a:rPr>
              <a:t>i</a:t>
            </a:r>
            <a:r>
              <a:rPr lang="en-IN" sz="2400" dirty="0">
                <a:solidFill>
                  <a:srgbClr val="FF0000"/>
                </a:solidFill>
              </a:rPr>
              <a:t> = 10) THEN</a:t>
            </a:r>
          </a:p>
          <a:p>
            <a:pPr marL="109855" indent="0">
              <a:buNone/>
            </a:pPr>
            <a:r>
              <a:rPr lang="en-IN" sz="2400" i="1" dirty="0">
                <a:solidFill>
                  <a:srgbClr val="FF0000"/>
                </a:solidFill>
              </a:rPr>
              <a:t>clause D</a:t>
            </a:r>
          </a:p>
          <a:p>
            <a:pPr marL="109855" indent="0">
              <a:buNone/>
            </a:pPr>
            <a:r>
              <a:rPr lang="en-IN" sz="2400" dirty="0">
                <a:solidFill>
                  <a:srgbClr val="FF0000"/>
                </a:solidFill>
              </a:rPr>
              <a:t>ELSE</a:t>
            </a:r>
          </a:p>
          <a:p>
            <a:pPr marL="109855" indent="0">
              <a:buNone/>
            </a:pPr>
            <a:r>
              <a:rPr lang="en-IN" sz="2400" i="1" dirty="0">
                <a:solidFill>
                  <a:srgbClr val="FF0000"/>
                </a:solidFill>
              </a:rPr>
              <a:t>clause E</a:t>
            </a:r>
          </a:p>
          <a:p>
            <a:pPr marL="109855" indent="0">
              <a:buNone/>
            </a:pPr>
            <a:r>
              <a:rPr lang="en-IN" sz="2400" dirty="0">
                <a:solidFill>
                  <a:srgbClr val="FF0000"/>
                </a:solidFill>
              </a:rPr>
              <a:t>END</a:t>
            </a:r>
            <a:endParaRPr lang="en-IN" sz="2600" dirty="0">
              <a:solidFill>
                <a:srgbClr val="FF000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33</a:t>
            </a:fld>
            <a:endParaRPr lang="en-US"/>
          </a:p>
        </p:txBody>
      </p:sp>
      <p:sp>
        <p:nvSpPr>
          <p:cNvPr id="2" name="Title 1"/>
          <p:cNvSpPr>
            <a:spLocks noGrp="1"/>
          </p:cNvSpPr>
          <p:nvPr>
            <p:ph type="title"/>
          </p:nvPr>
        </p:nvSpPr>
        <p:spPr>
          <a:xfrm>
            <a:off x="143352" y="-61216"/>
            <a:ext cx="8763000" cy="823215"/>
          </a:xfrm>
        </p:spPr>
        <p:txBody>
          <a:bodyPr>
            <a:noAutofit/>
          </a:bodyPr>
          <a:lstStyle/>
          <a:p>
            <a:pPr marL="109855"/>
            <a:r>
              <a:rPr lang="en-IN" sz="3200" u="sng" dirty="0">
                <a:solidFill>
                  <a:srgbClr val="FF0000"/>
                </a:solidFill>
              </a:rPr>
              <a:t>Control Flow </a:t>
            </a:r>
            <a:endParaRPr lang="en-IN" sz="3200" dirty="0">
              <a:solidFill>
                <a:srgbClr val="FF0000"/>
              </a:solidFill>
            </a:endParaRPr>
          </a:p>
        </p:txBody>
      </p:sp>
      <p:sp>
        <p:nvSpPr>
          <p:cNvPr id="8" name="Rectangle 3"/>
          <p:cNvSpPr>
            <a:spLocks noChangeArrowheads="1"/>
          </p:cNvSpPr>
          <p:nvPr/>
        </p:nvSpPr>
        <p:spPr bwMode="auto">
          <a:xfrm>
            <a:off x="533400" y="30465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0221AF9C-D727-4037-A158-79E0352046CA}"/>
              </a:ext>
            </a:extLst>
          </p:cNvPr>
          <p:cNvPicPr>
            <a:picLocks noChangeAspect="1"/>
          </p:cNvPicPr>
          <p:nvPr/>
        </p:nvPicPr>
        <p:blipFill rotWithShape="1">
          <a:blip r:embed="rId2"/>
          <a:srcRect l="47500" t="54444" r="23333" b="12963"/>
          <a:stretch/>
        </p:blipFill>
        <p:spPr>
          <a:xfrm>
            <a:off x="4190999" y="2514600"/>
            <a:ext cx="4849091" cy="3352800"/>
          </a:xfrm>
          <a:prstGeom prst="rect">
            <a:avLst/>
          </a:prstGeom>
        </p:spPr>
      </p:pic>
    </p:spTree>
    <p:extLst>
      <p:ext uri="{BB962C8B-B14F-4D97-AF65-F5344CB8AC3E}">
        <p14:creationId xmlns:p14="http://schemas.microsoft.com/office/powerpoint/2010/main" val="5104919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51" y="685800"/>
            <a:ext cx="8689561" cy="5654106"/>
          </a:xfrm>
        </p:spPr>
        <p:txBody>
          <a:bodyPr>
            <a:normAutofit/>
          </a:bodyPr>
          <a:lstStyle/>
          <a:p>
            <a:pPr marL="109855" indent="0">
              <a:buNone/>
            </a:pPr>
            <a:r>
              <a:rPr lang="en-IN" sz="2400" dirty="0"/>
              <a:t>can be rewritten as</a:t>
            </a:r>
          </a:p>
          <a:p>
            <a:pPr marL="393065" lvl="1" indent="0">
              <a:buNone/>
            </a:pPr>
            <a:r>
              <a:rPr lang="en-US" sz="2000" dirty="0">
                <a:solidFill>
                  <a:srgbClr val="FF0000"/>
                </a:solidFill>
              </a:rPr>
              <a:t>CASE ... (* potentially complicated expression *) OF</a:t>
            </a:r>
          </a:p>
          <a:p>
            <a:pPr marL="393065" lvl="1" indent="0">
              <a:buNone/>
            </a:pPr>
            <a:r>
              <a:rPr lang="en-IN" sz="2000" dirty="0">
                <a:solidFill>
                  <a:srgbClr val="FF0000"/>
                </a:solidFill>
              </a:rPr>
              <a:t>1: </a:t>
            </a:r>
            <a:r>
              <a:rPr lang="en-IN" sz="2000" i="1" dirty="0">
                <a:solidFill>
                  <a:srgbClr val="FF0000"/>
                </a:solidFill>
              </a:rPr>
              <a:t>clause A</a:t>
            </a:r>
          </a:p>
          <a:p>
            <a:pPr marL="393065" lvl="1" indent="0">
              <a:buNone/>
            </a:pPr>
            <a:r>
              <a:rPr lang="en-IN" sz="2000" dirty="0">
                <a:solidFill>
                  <a:srgbClr val="FF0000"/>
                </a:solidFill>
              </a:rPr>
              <a:t>| 2, 7: </a:t>
            </a:r>
            <a:r>
              <a:rPr lang="en-IN" sz="2000" i="1" dirty="0">
                <a:solidFill>
                  <a:srgbClr val="FF0000"/>
                </a:solidFill>
              </a:rPr>
              <a:t>clause B</a:t>
            </a:r>
          </a:p>
          <a:p>
            <a:pPr marL="393065" lvl="1" indent="0">
              <a:buNone/>
            </a:pPr>
            <a:r>
              <a:rPr lang="en-IN" sz="2000" dirty="0">
                <a:solidFill>
                  <a:srgbClr val="FF0000"/>
                </a:solidFill>
              </a:rPr>
              <a:t>| 3..5: </a:t>
            </a:r>
            <a:r>
              <a:rPr lang="en-IN" sz="2000" i="1" dirty="0">
                <a:solidFill>
                  <a:srgbClr val="FF0000"/>
                </a:solidFill>
              </a:rPr>
              <a:t>clause C</a:t>
            </a:r>
          </a:p>
          <a:p>
            <a:pPr marL="393065" lvl="1" indent="0">
              <a:buNone/>
            </a:pPr>
            <a:r>
              <a:rPr lang="en-IN" sz="2000" dirty="0">
                <a:solidFill>
                  <a:srgbClr val="FF0000"/>
                </a:solidFill>
              </a:rPr>
              <a:t>| 10: </a:t>
            </a:r>
            <a:r>
              <a:rPr lang="en-IN" sz="2000" i="1" dirty="0">
                <a:solidFill>
                  <a:srgbClr val="FF0000"/>
                </a:solidFill>
              </a:rPr>
              <a:t>clause D</a:t>
            </a:r>
          </a:p>
          <a:p>
            <a:pPr marL="393065" lvl="1" indent="0">
              <a:buNone/>
            </a:pPr>
            <a:r>
              <a:rPr lang="en-IN" sz="2000" dirty="0">
                <a:solidFill>
                  <a:srgbClr val="FF0000"/>
                </a:solidFill>
              </a:rPr>
              <a:t>ELSE </a:t>
            </a:r>
            <a:r>
              <a:rPr lang="en-IN" sz="2000" i="1" dirty="0">
                <a:solidFill>
                  <a:srgbClr val="FF0000"/>
                </a:solidFill>
              </a:rPr>
              <a:t>clause E</a:t>
            </a:r>
          </a:p>
          <a:p>
            <a:pPr marL="393065" lvl="1" indent="0">
              <a:buNone/>
            </a:pPr>
            <a:r>
              <a:rPr lang="en-IN" sz="2000" dirty="0">
                <a:solidFill>
                  <a:srgbClr val="FF0000"/>
                </a:solidFill>
              </a:rPr>
              <a:t>END</a:t>
            </a:r>
          </a:p>
          <a:p>
            <a:pPr marL="393065" lvl="1" indent="0">
              <a:buNone/>
            </a:pPr>
            <a:endParaRPr lang="en-US" sz="2000" dirty="0">
              <a:solidFill>
                <a:srgbClr val="FF0000"/>
              </a:solidFill>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The elided code fragments (clause A, clause B, etc.) after the colons and the ELSE are called the arms of the CASE statement. The lists of constants in front of the colons are CASE statement labels.</a:t>
            </a:r>
            <a:endParaRPr lang="en-IN" sz="2400"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34</a:t>
            </a:fld>
            <a:endParaRPr lang="en-US"/>
          </a:p>
        </p:txBody>
      </p:sp>
      <p:sp>
        <p:nvSpPr>
          <p:cNvPr id="2" name="Title 1"/>
          <p:cNvSpPr>
            <a:spLocks noGrp="1"/>
          </p:cNvSpPr>
          <p:nvPr>
            <p:ph type="title"/>
          </p:nvPr>
        </p:nvSpPr>
        <p:spPr>
          <a:xfrm>
            <a:off x="143352" y="-61216"/>
            <a:ext cx="8763000" cy="823215"/>
          </a:xfrm>
        </p:spPr>
        <p:txBody>
          <a:bodyPr>
            <a:noAutofit/>
          </a:bodyPr>
          <a:lstStyle/>
          <a:p>
            <a:pPr marL="109855"/>
            <a:r>
              <a:rPr lang="en-IN" sz="3200" u="sng" dirty="0">
                <a:solidFill>
                  <a:srgbClr val="FF0000"/>
                </a:solidFill>
              </a:rPr>
              <a:t>Control Flow </a:t>
            </a:r>
            <a:endParaRPr lang="en-IN" sz="3200" dirty="0">
              <a:solidFill>
                <a:srgbClr val="FF0000"/>
              </a:solidFill>
            </a:endParaRPr>
          </a:p>
        </p:txBody>
      </p:sp>
      <p:sp>
        <p:nvSpPr>
          <p:cNvPr id="8" name="Rectangle 3"/>
          <p:cNvSpPr>
            <a:spLocks noChangeArrowheads="1"/>
          </p:cNvSpPr>
          <p:nvPr/>
        </p:nvSpPr>
        <p:spPr bwMode="auto">
          <a:xfrm>
            <a:off x="533400" y="30465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166230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51" y="685800"/>
            <a:ext cx="8689561" cy="5654106"/>
          </a:xfrm>
        </p:spPr>
        <p:txBody>
          <a:bodyPr>
            <a:normAutofit/>
          </a:bodyPr>
          <a:lstStyle/>
          <a:p>
            <a:pPr marL="109855" indent="0">
              <a:buNone/>
            </a:pPr>
            <a:endParaRPr lang="en-US" sz="2600" b="1"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Most languages </a:t>
            </a:r>
            <a:r>
              <a:rPr lang="en-US" sz="2400" dirty="0">
                <a:latin typeface="Times New Roman" panose="02020603050405020304" pitchFamily="18" charset="0"/>
                <a:cs typeface="Times New Roman" panose="02020603050405020304" pitchFamily="18" charset="0"/>
              </a:rPr>
              <a:t>allow this type to be anything whose values are discrete: integers, characters, enumerations, and </a:t>
            </a:r>
            <a:r>
              <a:rPr lang="en-US" sz="2400" dirty="0" err="1">
                <a:latin typeface="Times New Roman" panose="02020603050405020304" pitchFamily="18" charset="0"/>
                <a:cs typeface="Times New Roman" panose="02020603050405020304" pitchFamily="18" charset="0"/>
              </a:rPr>
              <a:t>subranges</a:t>
            </a:r>
            <a:r>
              <a:rPr lang="en-US" sz="2400" dirty="0">
                <a:latin typeface="Times New Roman" panose="02020603050405020304" pitchFamily="18" charset="0"/>
                <a:cs typeface="Times New Roman" panose="02020603050405020304" pitchFamily="18" charset="0"/>
              </a:rPr>
              <a:t> of the same. C# allows strings as well.</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The CASE statement version of the code above is certainly less verbose than the</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IF. . . THEN . . . ELSE version, but syntactic elegance is not the principal motivation for providing a CASE statement in a programming language. </a:t>
            </a:r>
            <a:r>
              <a:rPr lang="en-IN" sz="2400" dirty="0">
                <a:latin typeface="Times New Roman" panose="02020603050405020304" pitchFamily="18" charset="0"/>
                <a:cs typeface="Times New Roman" panose="02020603050405020304" pitchFamily="18" charset="0"/>
              </a:rPr>
              <a:t>The principal </a:t>
            </a:r>
            <a:r>
              <a:rPr lang="en-US" sz="2400" dirty="0">
                <a:latin typeface="Times New Roman" panose="02020603050405020304" pitchFamily="18" charset="0"/>
                <a:cs typeface="Times New Roman" panose="02020603050405020304" pitchFamily="18" charset="0"/>
              </a:rPr>
              <a:t>motivation is to facilitate the generation of efficient target code.</a:t>
            </a:r>
            <a:endParaRPr lang="en-IN" sz="2400"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35</a:t>
            </a:fld>
            <a:endParaRPr lang="en-US"/>
          </a:p>
        </p:txBody>
      </p:sp>
      <p:sp>
        <p:nvSpPr>
          <p:cNvPr id="2" name="Title 1"/>
          <p:cNvSpPr>
            <a:spLocks noGrp="1"/>
          </p:cNvSpPr>
          <p:nvPr>
            <p:ph type="title"/>
          </p:nvPr>
        </p:nvSpPr>
        <p:spPr>
          <a:xfrm>
            <a:off x="143352" y="-61216"/>
            <a:ext cx="8763000" cy="823215"/>
          </a:xfrm>
        </p:spPr>
        <p:txBody>
          <a:bodyPr>
            <a:noAutofit/>
          </a:bodyPr>
          <a:lstStyle/>
          <a:p>
            <a:pPr marL="109855"/>
            <a:r>
              <a:rPr lang="en-IN" sz="3200" u="sng" dirty="0">
                <a:solidFill>
                  <a:srgbClr val="FF0000"/>
                </a:solidFill>
              </a:rPr>
              <a:t>Control Flow </a:t>
            </a:r>
            <a:endParaRPr lang="en-IN" sz="3200" dirty="0">
              <a:solidFill>
                <a:srgbClr val="FF0000"/>
              </a:solidFill>
            </a:endParaRPr>
          </a:p>
        </p:txBody>
      </p:sp>
      <p:sp>
        <p:nvSpPr>
          <p:cNvPr id="8" name="Rectangle 3"/>
          <p:cNvSpPr>
            <a:spLocks noChangeArrowheads="1"/>
          </p:cNvSpPr>
          <p:nvPr/>
        </p:nvSpPr>
        <p:spPr bwMode="auto">
          <a:xfrm>
            <a:off x="533400" y="30465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106097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51" y="685800"/>
            <a:ext cx="8689561" cy="5654106"/>
          </a:xfrm>
        </p:spPr>
        <p:txBody>
          <a:bodyPr>
            <a:normAutofit/>
          </a:bodyPr>
          <a:lstStyle/>
          <a:p>
            <a:pPr marL="109855" indent="0">
              <a:buNone/>
            </a:pPr>
            <a:endParaRPr lang="en-US" sz="2600" b="1" dirty="0">
              <a:latin typeface="Times New Roman" panose="02020603050405020304" pitchFamily="18" charset="0"/>
              <a:cs typeface="Times New Roman" panose="02020603050405020304" pitchFamily="18" charset="0"/>
            </a:endParaRPr>
          </a:p>
          <a:p>
            <a:pPr marL="109855" indent="0">
              <a:buNone/>
            </a:pPr>
            <a:r>
              <a:rPr lang="en-IN" sz="2400" b="1" i="1" dirty="0"/>
              <a:t>Alternative Implementations ( </a:t>
            </a:r>
            <a:r>
              <a:rPr lang="en-US" sz="2400" b="1" dirty="0"/>
              <a:t>jump table )</a:t>
            </a:r>
            <a:endParaRPr lang="en-IN" sz="2400" b="1" i="1" dirty="0"/>
          </a:p>
          <a:p>
            <a:r>
              <a:rPr lang="en-US" sz="2400" dirty="0">
                <a:latin typeface="Times New Roman" panose="02020603050405020304" pitchFamily="18" charset="0"/>
                <a:cs typeface="Times New Roman" panose="02020603050405020304" pitchFamily="18" charset="0"/>
              </a:rPr>
              <a:t>A linear jump table is fast. It is also space efficient when the overall set of case statement labels is dense and does not contain large ranges. </a:t>
            </a:r>
          </a:p>
          <a:p>
            <a:endParaRPr lang="en-US" sz="2400"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It can consume an </a:t>
            </a:r>
            <a:r>
              <a:rPr lang="en-US" sz="2400" dirty="0">
                <a:latin typeface="Times New Roman" panose="02020603050405020304" pitchFamily="18" charset="0"/>
                <a:cs typeface="Times New Roman" panose="02020603050405020304" pitchFamily="18" charset="0"/>
              </a:rPr>
              <a:t>extraordinarily large amount of space, however, if the set of labels is non dense, or includes large value ranges.</a:t>
            </a:r>
            <a:endParaRPr lang="en-IN" sz="2400"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36</a:t>
            </a:fld>
            <a:endParaRPr lang="en-US"/>
          </a:p>
        </p:txBody>
      </p:sp>
      <p:sp>
        <p:nvSpPr>
          <p:cNvPr id="2" name="Title 1"/>
          <p:cNvSpPr>
            <a:spLocks noGrp="1"/>
          </p:cNvSpPr>
          <p:nvPr>
            <p:ph type="title"/>
          </p:nvPr>
        </p:nvSpPr>
        <p:spPr>
          <a:xfrm>
            <a:off x="143352" y="-61216"/>
            <a:ext cx="8763000" cy="823215"/>
          </a:xfrm>
        </p:spPr>
        <p:txBody>
          <a:bodyPr>
            <a:noAutofit/>
          </a:bodyPr>
          <a:lstStyle/>
          <a:p>
            <a:pPr marL="109855"/>
            <a:r>
              <a:rPr lang="en-IN" sz="3200" u="sng" dirty="0">
                <a:solidFill>
                  <a:srgbClr val="FF0000"/>
                </a:solidFill>
              </a:rPr>
              <a:t>Control Flow </a:t>
            </a:r>
            <a:endParaRPr lang="en-IN" sz="3200" dirty="0">
              <a:solidFill>
                <a:srgbClr val="FF0000"/>
              </a:solidFill>
            </a:endParaRPr>
          </a:p>
        </p:txBody>
      </p:sp>
      <p:sp>
        <p:nvSpPr>
          <p:cNvPr id="8" name="Rectangle 3"/>
          <p:cNvSpPr>
            <a:spLocks noChangeArrowheads="1"/>
          </p:cNvSpPr>
          <p:nvPr/>
        </p:nvSpPr>
        <p:spPr bwMode="auto">
          <a:xfrm>
            <a:off x="533400" y="30465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2F72C9A7-01C4-4C02-A739-54AD3FC540DD}"/>
              </a:ext>
            </a:extLst>
          </p:cNvPr>
          <p:cNvSpPr txBox="1"/>
          <p:nvPr/>
        </p:nvSpPr>
        <p:spPr>
          <a:xfrm>
            <a:off x="625764" y="4554724"/>
            <a:ext cx="7680036" cy="369332"/>
          </a:xfrm>
          <a:prstGeom prst="rect">
            <a:avLst/>
          </a:prstGeom>
          <a:noFill/>
        </p:spPr>
        <p:txBody>
          <a:bodyPr wrap="square">
            <a:spAutoFit/>
          </a:bodyPr>
          <a:lstStyle/>
          <a:p>
            <a:r>
              <a:rPr lang="en-US" b="1" dirty="0"/>
              <a:t>In C ,  a jump table is a special array of pointer-to-functions.</a:t>
            </a:r>
            <a:endParaRPr lang="en-IN" dirty="0"/>
          </a:p>
        </p:txBody>
      </p:sp>
    </p:spTree>
    <p:extLst>
      <p:ext uri="{BB962C8B-B14F-4D97-AF65-F5344CB8AC3E}">
        <p14:creationId xmlns:p14="http://schemas.microsoft.com/office/powerpoint/2010/main" val="20409138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37</a:t>
            </a:fld>
            <a:endParaRPr lang="en-US"/>
          </a:p>
        </p:txBody>
      </p:sp>
      <p:sp>
        <p:nvSpPr>
          <p:cNvPr id="2" name="Title 1"/>
          <p:cNvSpPr>
            <a:spLocks noGrp="1"/>
          </p:cNvSpPr>
          <p:nvPr>
            <p:ph type="title"/>
          </p:nvPr>
        </p:nvSpPr>
        <p:spPr>
          <a:xfrm>
            <a:off x="143352" y="-61216"/>
            <a:ext cx="8763000" cy="823215"/>
          </a:xfrm>
        </p:spPr>
        <p:txBody>
          <a:bodyPr>
            <a:noAutofit/>
          </a:bodyPr>
          <a:lstStyle/>
          <a:p>
            <a:pPr marL="109855"/>
            <a:r>
              <a:rPr lang="en-IN" sz="3200" u="sng" dirty="0">
                <a:solidFill>
                  <a:srgbClr val="FF0000"/>
                </a:solidFill>
              </a:rPr>
              <a:t>Control Flow </a:t>
            </a:r>
            <a:endParaRPr lang="en-IN" sz="3200" dirty="0">
              <a:solidFill>
                <a:srgbClr val="FF0000"/>
              </a:solidFill>
            </a:endParaRPr>
          </a:p>
        </p:txBody>
      </p:sp>
      <p:sp>
        <p:nvSpPr>
          <p:cNvPr id="8" name="Rectangle 3"/>
          <p:cNvSpPr>
            <a:spLocks noChangeArrowheads="1"/>
          </p:cNvSpPr>
          <p:nvPr/>
        </p:nvSpPr>
        <p:spPr bwMode="auto">
          <a:xfrm>
            <a:off x="533400" y="30465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2F72C9A7-01C4-4C02-A739-54AD3FC540DD}"/>
              </a:ext>
            </a:extLst>
          </p:cNvPr>
          <p:cNvSpPr txBox="1"/>
          <p:nvPr/>
        </p:nvSpPr>
        <p:spPr>
          <a:xfrm>
            <a:off x="625765" y="645371"/>
            <a:ext cx="7680036" cy="369332"/>
          </a:xfrm>
          <a:prstGeom prst="rect">
            <a:avLst/>
          </a:prstGeom>
          <a:noFill/>
        </p:spPr>
        <p:txBody>
          <a:bodyPr wrap="square">
            <a:spAutoFit/>
          </a:bodyPr>
          <a:lstStyle/>
          <a:p>
            <a:r>
              <a:rPr lang="en-US" b="1" dirty="0"/>
              <a:t>In C ,  a jump table is a special array of pointer-to-functions.</a:t>
            </a:r>
            <a:endParaRPr lang="en-IN" dirty="0"/>
          </a:p>
        </p:txBody>
      </p:sp>
      <p:pic>
        <p:nvPicPr>
          <p:cNvPr id="11" name="Picture 10">
            <a:extLst>
              <a:ext uri="{FF2B5EF4-FFF2-40B4-BE49-F238E27FC236}">
                <a16:creationId xmlns:a16="http://schemas.microsoft.com/office/drawing/2014/main" id="{3E2C09AA-FCC6-4F31-81D7-E50158B1DF88}"/>
              </a:ext>
            </a:extLst>
          </p:cNvPr>
          <p:cNvPicPr>
            <a:picLocks noChangeAspect="1"/>
          </p:cNvPicPr>
          <p:nvPr/>
        </p:nvPicPr>
        <p:blipFill rotWithShape="1">
          <a:blip r:embed="rId2"/>
          <a:srcRect l="20000" t="10000" r="51554" b="50849"/>
          <a:stretch/>
        </p:blipFill>
        <p:spPr>
          <a:xfrm>
            <a:off x="76200" y="1143000"/>
            <a:ext cx="6934200" cy="53684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a:extLst>
              <a:ext uri="{FF2B5EF4-FFF2-40B4-BE49-F238E27FC236}">
                <a16:creationId xmlns:a16="http://schemas.microsoft.com/office/drawing/2014/main" id="{C59B7F76-9BD6-42EB-A03F-58CF4EE178BD}"/>
              </a:ext>
            </a:extLst>
          </p:cNvPr>
          <p:cNvPicPr>
            <a:picLocks noChangeAspect="1"/>
          </p:cNvPicPr>
          <p:nvPr/>
        </p:nvPicPr>
        <p:blipFill rotWithShape="1">
          <a:blip r:embed="rId2"/>
          <a:srcRect l="20000" t="49011" r="52715" b="14444"/>
          <a:stretch/>
        </p:blipFill>
        <p:spPr>
          <a:xfrm>
            <a:off x="2203775" y="1752600"/>
            <a:ext cx="6236329" cy="47588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B700E024-0D22-45B4-8208-8614E2B29A6D}"/>
              </a:ext>
            </a:extLst>
          </p:cNvPr>
          <p:cNvPicPr>
            <a:picLocks noChangeAspect="1"/>
          </p:cNvPicPr>
          <p:nvPr/>
        </p:nvPicPr>
        <p:blipFill rotWithShape="1">
          <a:blip r:embed="rId3"/>
          <a:srcRect l="20000" t="8519" r="60834" b="23333"/>
          <a:stretch/>
        </p:blipFill>
        <p:spPr>
          <a:xfrm>
            <a:off x="7010400" y="2658269"/>
            <a:ext cx="2057400" cy="4114800"/>
          </a:xfrm>
          <a:prstGeom prst="rect">
            <a:avLst/>
          </a:prstGeom>
        </p:spPr>
      </p:pic>
    </p:spTree>
    <p:extLst>
      <p:ext uri="{BB962C8B-B14F-4D97-AF65-F5344CB8AC3E}">
        <p14:creationId xmlns:p14="http://schemas.microsoft.com/office/powerpoint/2010/main" val="18258554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EE8758-8173-4E8C-8EBB-8B6FA792D8E6}"/>
              </a:ext>
            </a:extLst>
          </p:cNvPr>
          <p:cNvSpPr>
            <a:spLocks noGrp="1"/>
          </p:cNvSpPr>
          <p:nvPr>
            <p:ph idx="1"/>
          </p:nvPr>
        </p:nvSpPr>
        <p:spPr/>
        <p:txBody>
          <a:bodyPr/>
          <a:lstStyle/>
          <a:p>
            <a:endParaRPr lang="en-IN"/>
          </a:p>
        </p:txBody>
      </p:sp>
      <p:sp>
        <p:nvSpPr>
          <p:cNvPr id="3" name="Footer Placeholder 2">
            <a:extLst>
              <a:ext uri="{FF2B5EF4-FFF2-40B4-BE49-F238E27FC236}">
                <a16:creationId xmlns:a16="http://schemas.microsoft.com/office/drawing/2014/main" id="{E0EB3EFE-683D-4CD5-B384-BB3D2199256B}"/>
              </a:ext>
            </a:extLst>
          </p:cNvPr>
          <p:cNvSpPr>
            <a:spLocks noGrp="1"/>
          </p:cNvSpPr>
          <p:nvPr>
            <p:ph type="ftr" sz="quarter" idx="11"/>
          </p:nvPr>
        </p:nvSpPr>
        <p:spPr/>
        <p:txBody>
          <a:bodyPr/>
          <a:lstStyle/>
          <a:p>
            <a:r>
              <a:rPr lang="en-US"/>
              <a:t>Dept. of Computer Application (RCOEM)</a:t>
            </a:r>
          </a:p>
        </p:txBody>
      </p:sp>
      <p:sp>
        <p:nvSpPr>
          <p:cNvPr id="4" name="Slide Number Placeholder 3">
            <a:extLst>
              <a:ext uri="{FF2B5EF4-FFF2-40B4-BE49-F238E27FC236}">
                <a16:creationId xmlns:a16="http://schemas.microsoft.com/office/drawing/2014/main" id="{A50DC18B-B2CA-423A-9BBE-9C681E4DBC19}"/>
              </a:ext>
            </a:extLst>
          </p:cNvPr>
          <p:cNvSpPr>
            <a:spLocks noGrp="1"/>
          </p:cNvSpPr>
          <p:nvPr>
            <p:ph type="sldNum" sz="quarter" idx="12"/>
          </p:nvPr>
        </p:nvSpPr>
        <p:spPr/>
        <p:txBody>
          <a:bodyPr/>
          <a:lstStyle/>
          <a:p>
            <a:fld id="{B6F15528-21DE-4FAA-801E-634DDDAF4B2B}" type="slidenum">
              <a:rPr lang="en-US" smtClean="0"/>
              <a:pPr/>
              <a:t>38</a:t>
            </a:fld>
            <a:endParaRPr lang="en-US"/>
          </a:p>
        </p:txBody>
      </p:sp>
      <p:sp>
        <p:nvSpPr>
          <p:cNvPr id="5" name="Title 4">
            <a:extLst>
              <a:ext uri="{FF2B5EF4-FFF2-40B4-BE49-F238E27FC236}">
                <a16:creationId xmlns:a16="http://schemas.microsoft.com/office/drawing/2014/main" id="{8EDB91D8-3207-4B17-8F96-5F46F4922D52}"/>
              </a:ext>
            </a:extLst>
          </p:cNvPr>
          <p:cNvSpPr>
            <a:spLocks noGrp="1"/>
          </p:cNvSpPr>
          <p:nvPr>
            <p:ph type="title"/>
          </p:nvPr>
        </p:nvSpPr>
        <p:spPr/>
        <p:txBody>
          <a:bodyPr/>
          <a:lstStyle/>
          <a:p>
            <a:r>
              <a:rPr lang="en-US" dirty="0"/>
              <a:t>Output :</a:t>
            </a:r>
            <a:endParaRPr lang="en-IN" dirty="0"/>
          </a:p>
        </p:txBody>
      </p:sp>
      <p:pic>
        <p:nvPicPr>
          <p:cNvPr id="7" name="Picture 6">
            <a:extLst>
              <a:ext uri="{FF2B5EF4-FFF2-40B4-BE49-F238E27FC236}">
                <a16:creationId xmlns:a16="http://schemas.microsoft.com/office/drawing/2014/main" id="{C5EB8409-AC5E-405C-9F78-A4BB128597DA}"/>
              </a:ext>
            </a:extLst>
          </p:cNvPr>
          <p:cNvPicPr>
            <a:picLocks noChangeAspect="1"/>
          </p:cNvPicPr>
          <p:nvPr/>
        </p:nvPicPr>
        <p:blipFill rotWithShape="1">
          <a:blip r:embed="rId2"/>
          <a:srcRect l="23333" t="33704" r="52099" b="44074"/>
          <a:stretch/>
        </p:blipFill>
        <p:spPr>
          <a:xfrm>
            <a:off x="2133600" y="2590799"/>
            <a:ext cx="3893886" cy="1981201"/>
          </a:xfrm>
          <a:prstGeom prst="rect">
            <a:avLst/>
          </a:prstGeom>
        </p:spPr>
      </p:pic>
    </p:spTree>
    <p:extLst>
      <p:ext uri="{BB962C8B-B14F-4D97-AF65-F5344CB8AC3E}">
        <p14:creationId xmlns:p14="http://schemas.microsoft.com/office/powerpoint/2010/main" val="25787715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51" y="685800"/>
            <a:ext cx="8689561" cy="5654106"/>
          </a:xfrm>
        </p:spPr>
        <p:txBody>
          <a:bodyPr>
            <a:normAutofit/>
          </a:bodyPr>
          <a:lstStyle/>
          <a:p>
            <a:pPr marL="109855" indent="0" algn="just">
              <a:buNone/>
            </a:pPr>
            <a:r>
              <a:rPr lang="en-IN" sz="2400" dirty="0"/>
              <a:t>Case</a:t>
            </a:r>
            <a:r>
              <a:rPr lang="en-IN" sz="2400" b="1" dirty="0"/>
              <a:t>/</a:t>
            </a:r>
            <a:r>
              <a:rPr lang="en-IN" sz="2400" dirty="0"/>
              <a:t>Switch </a:t>
            </a:r>
            <a:r>
              <a:rPr lang="en-IN" sz="2400" b="1" dirty="0"/>
              <a:t>Statements</a:t>
            </a:r>
          </a:p>
          <a:p>
            <a:pPr algn="just"/>
            <a:r>
              <a:rPr lang="en-US" sz="2400" dirty="0"/>
              <a:t>When each condition compares the same integer expression to a different compile-time constant,</a:t>
            </a:r>
            <a:endParaRPr lang="en-IN" sz="2600"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39</a:t>
            </a:fld>
            <a:endParaRPr lang="en-US"/>
          </a:p>
        </p:txBody>
      </p:sp>
      <p:sp>
        <p:nvSpPr>
          <p:cNvPr id="2" name="Title 1"/>
          <p:cNvSpPr>
            <a:spLocks noGrp="1"/>
          </p:cNvSpPr>
          <p:nvPr>
            <p:ph type="title"/>
          </p:nvPr>
        </p:nvSpPr>
        <p:spPr>
          <a:xfrm>
            <a:off x="143352" y="-61216"/>
            <a:ext cx="8763000" cy="823215"/>
          </a:xfrm>
        </p:spPr>
        <p:txBody>
          <a:bodyPr>
            <a:noAutofit/>
          </a:bodyPr>
          <a:lstStyle/>
          <a:p>
            <a:pPr marL="109855"/>
            <a:r>
              <a:rPr lang="en-IN" sz="3200" u="sng" dirty="0">
                <a:solidFill>
                  <a:srgbClr val="FF0000"/>
                </a:solidFill>
              </a:rPr>
              <a:t>Control Flow </a:t>
            </a:r>
            <a:endParaRPr lang="en-IN" sz="3200" dirty="0">
              <a:solidFill>
                <a:srgbClr val="FF0000"/>
              </a:solidFill>
            </a:endParaRPr>
          </a:p>
        </p:txBody>
      </p:sp>
      <p:sp>
        <p:nvSpPr>
          <p:cNvPr id="8" name="Rectangle 3"/>
          <p:cNvSpPr>
            <a:spLocks noChangeArrowheads="1"/>
          </p:cNvSpPr>
          <p:nvPr/>
        </p:nvSpPr>
        <p:spPr bwMode="auto">
          <a:xfrm>
            <a:off x="533400" y="30465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2"/>
          <a:stretch>
            <a:fillRect/>
          </a:stretch>
        </p:blipFill>
        <p:spPr>
          <a:xfrm>
            <a:off x="419790" y="1996212"/>
            <a:ext cx="4061517" cy="3261587"/>
          </a:xfrm>
          <a:prstGeom prst="rect">
            <a:avLst/>
          </a:prstGeom>
        </p:spPr>
      </p:pic>
      <p:pic>
        <p:nvPicPr>
          <p:cNvPr id="7" name="Picture 6"/>
          <p:cNvPicPr>
            <a:picLocks noChangeAspect="1"/>
          </p:cNvPicPr>
          <p:nvPr/>
        </p:nvPicPr>
        <p:blipFill>
          <a:blip r:embed="rId3"/>
          <a:stretch>
            <a:fillRect/>
          </a:stretch>
        </p:blipFill>
        <p:spPr>
          <a:xfrm>
            <a:off x="4259383" y="3065875"/>
            <a:ext cx="4387889" cy="2259962"/>
          </a:xfrm>
          <a:prstGeom prst="rect">
            <a:avLst/>
          </a:prstGeom>
        </p:spPr>
      </p:pic>
      <p:pic>
        <p:nvPicPr>
          <p:cNvPr id="9" name="Picture 8"/>
          <p:cNvPicPr>
            <a:picLocks noChangeAspect="1"/>
          </p:cNvPicPr>
          <p:nvPr/>
        </p:nvPicPr>
        <p:blipFill>
          <a:blip r:embed="rId4"/>
          <a:stretch>
            <a:fillRect/>
          </a:stretch>
        </p:blipFill>
        <p:spPr>
          <a:xfrm>
            <a:off x="2592425" y="4005166"/>
            <a:ext cx="1628775" cy="180975"/>
          </a:xfrm>
          <a:prstGeom prst="rect">
            <a:avLst/>
          </a:prstGeom>
        </p:spPr>
      </p:pic>
    </p:spTree>
    <p:extLst>
      <p:ext uri="{BB962C8B-B14F-4D97-AF65-F5344CB8AC3E}">
        <p14:creationId xmlns:p14="http://schemas.microsoft.com/office/powerpoint/2010/main" val="3501824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913" y="491840"/>
            <a:ext cx="8763000" cy="5848066"/>
          </a:xfrm>
        </p:spPr>
        <p:txBody>
          <a:bodyPr>
            <a:normAutofit/>
          </a:bodyPr>
          <a:lstStyle/>
          <a:p>
            <a:pPr marL="109855" indent="0" algn="ctr">
              <a:buNone/>
            </a:pPr>
            <a:r>
              <a:rPr lang="en-IN" sz="2400" b="1" u="sng" dirty="0"/>
              <a:t>Data Types  </a:t>
            </a:r>
            <a:endParaRPr lang="en-IN" sz="2400" dirty="0"/>
          </a:p>
          <a:p>
            <a:pPr hangingPunct="0"/>
            <a:endParaRPr lang="en-IN" sz="2400" dirty="0"/>
          </a:p>
          <a:p>
            <a:pPr algn="just" hangingPunct="0"/>
            <a:r>
              <a:rPr lang="en-IN" sz="2600" dirty="0">
                <a:latin typeface="Times New Roman" panose="02020603050405020304" pitchFamily="18" charset="0"/>
                <a:cs typeface="Times New Roman" panose="02020603050405020304" pitchFamily="18" charset="0"/>
              </a:rPr>
              <a:t>Data Types, Numeric types, Implementations of </a:t>
            </a:r>
            <a:r>
              <a:rPr lang="en-IN" sz="2600" dirty="0" err="1">
                <a:latin typeface="Times New Roman" panose="02020603050405020304" pitchFamily="18" charset="0"/>
                <a:cs typeface="Times New Roman" panose="02020603050405020304" pitchFamily="18" charset="0"/>
              </a:rPr>
              <a:t>int</a:t>
            </a:r>
            <a:r>
              <a:rPr lang="en-IN" sz="2600" dirty="0">
                <a:latin typeface="Times New Roman" panose="02020603050405020304" pitchFamily="18" charset="0"/>
                <a:cs typeface="Times New Roman" panose="02020603050405020304" pitchFamily="18" charset="0"/>
              </a:rPr>
              <a:t>, float, bool, char, </a:t>
            </a:r>
            <a:r>
              <a:rPr lang="en-IN" sz="2600" dirty="0" err="1">
                <a:latin typeface="Times New Roman" panose="02020603050405020304" pitchFamily="18" charset="0"/>
                <a:cs typeface="Times New Roman" panose="02020603050405020304" pitchFamily="18" charset="0"/>
              </a:rPr>
              <a:t>enum</a:t>
            </a:r>
            <a:r>
              <a:rPr lang="en-IN" sz="2600" dirty="0">
                <a:latin typeface="Times New Roman" panose="02020603050405020304" pitchFamily="18" charset="0"/>
                <a:cs typeface="Times New Roman" panose="02020603050405020304" pitchFamily="18" charset="0"/>
              </a:rPr>
              <a:t>, </a:t>
            </a:r>
            <a:r>
              <a:rPr lang="en-IN" sz="2600" dirty="0" err="1">
                <a:latin typeface="Times New Roman" panose="02020603050405020304" pitchFamily="18" charset="0"/>
                <a:cs typeface="Times New Roman" panose="02020603050405020304" pitchFamily="18" charset="0"/>
              </a:rPr>
              <a:t>subranges</a:t>
            </a:r>
            <a:r>
              <a:rPr lang="en-IN" sz="2600" dirty="0">
                <a:latin typeface="Times New Roman" panose="02020603050405020304" pitchFamily="18" charset="0"/>
                <a:cs typeface="Times New Roman" panose="02020603050405020304" pitchFamily="18" charset="0"/>
              </a:rPr>
              <a:t>, Type equivalence, type conversion, coercion, type safety, Records, packed and unpacked implementations, Variant Records,  Arrays, Row major allocation, Address calculation, Row/Column major allocation method impact, Row-pointer layout, Address calculation of row-pointer layout, Generation of code for array access, Stack Smashing due to lack of bound checks, Pointers, Recursive Data types, Tombstones/Lock and Key for Dangling Reference.</a:t>
            </a:r>
          </a:p>
          <a:p>
            <a:pPr marL="109855" indent="0">
              <a:buNone/>
            </a:pPr>
            <a:endParaRPr lang="en-IN" sz="2800" b="1" u="sng" dirty="0">
              <a:latin typeface="Times New Roman" panose="02020603050405020304" pitchFamily="18" charset="0"/>
              <a:cs typeface="Times New Roman" panose="02020603050405020304" pitchFamily="18" charset="0"/>
            </a:endParaRPr>
          </a:p>
          <a:p>
            <a:pPr marL="109855" indent="0">
              <a:buNone/>
            </a:pPr>
            <a:endParaRPr lang="en-IN" sz="2800" b="1" u="sng" dirty="0">
              <a:latin typeface="Times New Roman" panose="02020603050405020304" pitchFamily="18" charset="0"/>
              <a:cs typeface="Times New Roman" panose="02020603050405020304" pitchFamily="18" charset="0"/>
            </a:endParaRPr>
          </a:p>
          <a:p>
            <a:pPr marL="109855" indent="0">
              <a:buNone/>
            </a:pPr>
            <a:endParaRPr lang="en-IN" sz="2800" b="1" u="sng" dirty="0">
              <a:latin typeface="Times New Roman" panose="02020603050405020304" pitchFamily="18" charset="0"/>
              <a:cs typeface="Times New Roman" panose="02020603050405020304" pitchFamily="18" charset="0"/>
            </a:endParaRPr>
          </a:p>
          <a:p>
            <a:pPr marL="109855" indent="0">
              <a:buNone/>
            </a:pPr>
            <a:endParaRPr lang="en-US" sz="2800" b="1" u="sng" dirty="0">
              <a:solidFill>
                <a:srgbClr val="FF000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a:p>
        </p:txBody>
      </p:sp>
      <p:sp>
        <p:nvSpPr>
          <p:cNvPr id="2" name="Title 1"/>
          <p:cNvSpPr>
            <a:spLocks noGrp="1"/>
          </p:cNvSpPr>
          <p:nvPr>
            <p:ph type="title"/>
          </p:nvPr>
        </p:nvSpPr>
        <p:spPr>
          <a:xfrm>
            <a:off x="143352" y="-61215"/>
            <a:ext cx="8763000" cy="183724"/>
          </a:xfrm>
        </p:spPr>
        <p:txBody>
          <a:bodyPr>
            <a:noAutofit/>
          </a:bodyPr>
          <a:lstStyle/>
          <a:p>
            <a:br>
              <a:rPr lang="en-IN" sz="3200" dirty="0">
                <a:latin typeface="Times New Roman" panose="02020603050405020304" pitchFamily="18" charset="0"/>
                <a:cs typeface="Times New Roman" panose="02020603050405020304" pitchFamily="18" charset="0"/>
              </a:rPr>
            </a:br>
            <a:br>
              <a:rPr lang="en-IN" sz="3200" dirty="0">
                <a:solidFill>
                  <a:srgbClr val="FF0000"/>
                </a:solidFill>
                <a:effectLst/>
                <a:latin typeface="Times New Roman" panose="02020603050405020304" pitchFamily="18" charset="0"/>
                <a:cs typeface="Times New Roman" panose="02020603050405020304" pitchFamily="18" charset="0"/>
              </a:rPr>
            </a:br>
            <a:r>
              <a:rPr lang="en-IN" sz="3200" u="sng" dirty="0"/>
              <a:t>Section-II </a:t>
            </a:r>
            <a:r>
              <a:rPr lang="en-IN" sz="2400" dirty="0">
                <a:solidFill>
                  <a:srgbClr val="FF0000"/>
                </a:solidFill>
                <a:effectLst/>
                <a:latin typeface="Times New Roman" panose="02020603050405020304" pitchFamily="18" charset="0"/>
                <a:cs typeface="Times New Roman" panose="02020603050405020304" pitchFamily="18" charset="0"/>
              </a:rPr>
              <a:t>Weightage - 35%, Minimum Teaching Hours - 11 )</a:t>
            </a:r>
            <a:br>
              <a:rPr lang="en-IN" sz="3200" dirty="0">
                <a:solidFill>
                  <a:srgbClr val="FF0000"/>
                </a:solidFill>
                <a:effectLst/>
                <a:latin typeface="Times New Roman" panose="02020603050405020304" pitchFamily="18" charset="0"/>
                <a:cs typeface="Times New Roman" panose="02020603050405020304" pitchFamily="18" charset="0"/>
              </a:rPr>
            </a:br>
            <a:endParaRPr lang="en-US" sz="3200" dirty="0">
              <a:solidFill>
                <a:srgbClr val="FF0000"/>
              </a:solidFill>
              <a:effectLst/>
              <a:latin typeface="Times New Roman" panose="02020603050405020304" pitchFamily="18" charset="0"/>
              <a:cs typeface="Times New Roman" panose="02020603050405020304" pitchFamily="18" charset="0"/>
            </a:endParaRPr>
          </a:p>
        </p:txBody>
      </p:sp>
      <p:sp>
        <p:nvSpPr>
          <p:cNvPr id="8" name="Rectangle 3"/>
          <p:cNvSpPr>
            <a:spLocks noChangeArrowheads="1"/>
          </p:cNvSpPr>
          <p:nvPr/>
        </p:nvSpPr>
        <p:spPr bwMode="auto">
          <a:xfrm>
            <a:off x="533400" y="30465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372402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51" y="685800"/>
            <a:ext cx="8689561" cy="5654106"/>
          </a:xfrm>
        </p:spPr>
        <p:txBody>
          <a:bodyPr>
            <a:normAutofit/>
          </a:bodyPr>
          <a:lstStyle/>
          <a:p>
            <a:pPr algn="just"/>
            <a:r>
              <a:rPr lang="en-IN" sz="2400" dirty="0">
                <a:latin typeface="Times New Roman" panose="02020603050405020304" pitchFamily="18" charset="0"/>
                <a:cs typeface="Times New Roman" panose="02020603050405020304" pitchFamily="18" charset="0"/>
              </a:rPr>
              <a:t>The principal </a:t>
            </a:r>
            <a:r>
              <a:rPr lang="en-US" sz="2400" dirty="0">
                <a:latin typeface="Times New Roman" panose="02020603050405020304" pitchFamily="18" charset="0"/>
                <a:cs typeface="Times New Roman" panose="02020603050405020304" pitchFamily="18" charset="0"/>
              </a:rPr>
              <a:t>motivation is to facilitate the generation of efficient target code.</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During compilation it can generate code for the various arms of the case statement as it finds them, while simultaneously building up an internal data structure to describe the label set. Once it has seen all the arms, it can decide which form of target code to generate.</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Many use binary search in lieu of hashing Some generate only indexed jump tables; others only that plus sequential testing.</a:t>
            </a:r>
            <a:endParaRPr lang="en-IN" sz="2400"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40</a:t>
            </a:fld>
            <a:endParaRPr lang="en-US"/>
          </a:p>
        </p:txBody>
      </p:sp>
      <p:sp>
        <p:nvSpPr>
          <p:cNvPr id="2" name="Title 1"/>
          <p:cNvSpPr>
            <a:spLocks noGrp="1"/>
          </p:cNvSpPr>
          <p:nvPr>
            <p:ph type="title"/>
          </p:nvPr>
        </p:nvSpPr>
        <p:spPr>
          <a:xfrm>
            <a:off x="143352" y="-61216"/>
            <a:ext cx="8763000" cy="823215"/>
          </a:xfrm>
        </p:spPr>
        <p:txBody>
          <a:bodyPr>
            <a:noAutofit/>
          </a:bodyPr>
          <a:lstStyle/>
          <a:p>
            <a:pPr marL="109855"/>
            <a:r>
              <a:rPr lang="en-IN" sz="3200" u="sng" dirty="0">
                <a:solidFill>
                  <a:srgbClr val="FF0000"/>
                </a:solidFill>
              </a:rPr>
              <a:t>Control Flow </a:t>
            </a:r>
            <a:endParaRPr lang="en-IN" sz="3200" dirty="0">
              <a:solidFill>
                <a:srgbClr val="FF0000"/>
              </a:solidFill>
            </a:endParaRPr>
          </a:p>
        </p:txBody>
      </p:sp>
      <p:sp>
        <p:nvSpPr>
          <p:cNvPr id="8" name="Rectangle 3"/>
          <p:cNvSpPr>
            <a:spLocks noChangeArrowheads="1"/>
          </p:cNvSpPr>
          <p:nvPr/>
        </p:nvSpPr>
        <p:spPr bwMode="auto">
          <a:xfrm>
            <a:off x="533400" y="30465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663813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51" y="685800"/>
            <a:ext cx="8689561" cy="5654106"/>
          </a:xfrm>
        </p:spPr>
        <p:txBody>
          <a:bodyPr>
            <a:normAutofit/>
          </a:bodyPr>
          <a:lstStyle/>
          <a:p>
            <a:pPr marL="109855" indent="0">
              <a:buNone/>
            </a:pPr>
            <a:r>
              <a:rPr lang="en-IN" sz="2400" b="1" i="1" dirty="0"/>
              <a:t>Syntax and Label Semantics</a:t>
            </a:r>
            <a:endParaRPr lang="en-US" sz="2600" b="1"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As with if. . . then . . . else statements, the syntactic details of case statements vary from language to language.</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 Different languages use different punctuation to delimit labels and arms.</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Standard Pascal does not permit a default clause: all values on which to take action must appear explicitly in label lists</a:t>
            </a:r>
            <a:r>
              <a:rPr lang="en-US" sz="2400" dirty="0"/>
              <a:t>.</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In some languages, notably C and Fortran 90, it is not an error for the tested expression to evaluate to a missing value. Rather, the entire construct has no effect when the value is missing.</a:t>
            </a:r>
            <a:endParaRPr lang="en-IN" sz="2400"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41</a:t>
            </a:fld>
            <a:endParaRPr lang="en-US"/>
          </a:p>
        </p:txBody>
      </p:sp>
      <p:sp>
        <p:nvSpPr>
          <p:cNvPr id="2" name="Title 1"/>
          <p:cNvSpPr>
            <a:spLocks noGrp="1"/>
          </p:cNvSpPr>
          <p:nvPr>
            <p:ph type="title"/>
          </p:nvPr>
        </p:nvSpPr>
        <p:spPr>
          <a:xfrm>
            <a:off x="143352" y="-61216"/>
            <a:ext cx="8763000" cy="823215"/>
          </a:xfrm>
        </p:spPr>
        <p:txBody>
          <a:bodyPr>
            <a:noAutofit/>
          </a:bodyPr>
          <a:lstStyle/>
          <a:p>
            <a:pPr marL="109855"/>
            <a:r>
              <a:rPr lang="en-IN" sz="3200" u="sng" dirty="0">
                <a:solidFill>
                  <a:srgbClr val="FF0000"/>
                </a:solidFill>
              </a:rPr>
              <a:t>Control Flow </a:t>
            </a:r>
            <a:endParaRPr lang="en-IN" sz="3200" dirty="0">
              <a:solidFill>
                <a:srgbClr val="FF0000"/>
              </a:solidFill>
            </a:endParaRPr>
          </a:p>
        </p:txBody>
      </p:sp>
      <p:sp>
        <p:nvSpPr>
          <p:cNvPr id="8" name="Rectangle 3"/>
          <p:cNvSpPr>
            <a:spLocks noChangeArrowheads="1"/>
          </p:cNvSpPr>
          <p:nvPr/>
        </p:nvSpPr>
        <p:spPr bwMode="auto">
          <a:xfrm>
            <a:off x="533400" y="30465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723570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51" y="685800"/>
            <a:ext cx="8689561" cy="5654106"/>
          </a:xfrm>
        </p:spPr>
        <p:txBody>
          <a:bodyPr>
            <a:normAutofit/>
          </a:bodyPr>
          <a:lstStyle/>
          <a:p>
            <a:pPr marL="109855" indent="0">
              <a:buNone/>
            </a:pPr>
            <a:endParaRPr lang="en-US" sz="2600" b="1" dirty="0">
              <a:latin typeface="Times New Roman" panose="02020603050405020304" pitchFamily="18" charset="0"/>
              <a:cs typeface="Times New Roman" panose="02020603050405020304" pitchFamily="18" charset="0"/>
            </a:endParaRPr>
          </a:p>
          <a:p>
            <a:pPr algn="just"/>
            <a:r>
              <a:rPr lang="en-US" sz="2600" b="1" dirty="0">
                <a:latin typeface="Times New Roman" panose="02020603050405020304" pitchFamily="18" charset="0"/>
                <a:cs typeface="Times New Roman" panose="02020603050405020304" pitchFamily="18" charset="0"/>
              </a:rPr>
              <a:t>s</a:t>
            </a:r>
            <a:endParaRPr lang="en-IN" sz="2600"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42</a:t>
            </a:fld>
            <a:endParaRPr lang="en-US"/>
          </a:p>
        </p:txBody>
      </p:sp>
      <p:sp>
        <p:nvSpPr>
          <p:cNvPr id="2" name="Title 1"/>
          <p:cNvSpPr>
            <a:spLocks noGrp="1"/>
          </p:cNvSpPr>
          <p:nvPr>
            <p:ph type="title"/>
          </p:nvPr>
        </p:nvSpPr>
        <p:spPr>
          <a:xfrm>
            <a:off x="143352" y="-61216"/>
            <a:ext cx="8763000" cy="823215"/>
          </a:xfrm>
        </p:spPr>
        <p:txBody>
          <a:bodyPr>
            <a:noAutofit/>
          </a:bodyPr>
          <a:lstStyle/>
          <a:p>
            <a:pPr marL="109855"/>
            <a:r>
              <a:rPr lang="en-IN" sz="3200" u="sng" dirty="0">
                <a:solidFill>
                  <a:srgbClr val="FF0000"/>
                </a:solidFill>
              </a:rPr>
              <a:t>Control Flow </a:t>
            </a:r>
            <a:endParaRPr lang="en-IN" sz="3200" dirty="0">
              <a:solidFill>
                <a:srgbClr val="FF0000"/>
              </a:solidFill>
            </a:endParaRPr>
          </a:p>
        </p:txBody>
      </p:sp>
      <p:sp>
        <p:nvSpPr>
          <p:cNvPr id="8" name="Rectangle 3"/>
          <p:cNvSpPr>
            <a:spLocks noChangeArrowheads="1"/>
          </p:cNvSpPr>
          <p:nvPr/>
        </p:nvSpPr>
        <p:spPr bwMode="auto">
          <a:xfrm>
            <a:off x="533400" y="30465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2"/>
          <a:stretch>
            <a:fillRect/>
          </a:stretch>
        </p:blipFill>
        <p:spPr>
          <a:xfrm>
            <a:off x="304800" y="817527"/>
            <a:ext cx="7772400" cy="4790945"/>
          </a:xfrm>
          <a:prstGeom prst="rect">
            <a:avLst/>
          </a:prstGeom>
        </p:spPr>
      </p:pic>
    </p:spTree>
    <p:extLst>
      <p:ext uri="{BB962C8B-B14F-4D97-AF65-F5344CB8AC3E}">
        <p14:creationId xmlns:p14="http://schemas.microsoft.com/office/powerpoint/2010/main" val="39050864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51" y="685799"/>
            <a:ext cx="8763001" cy="6087269"/>
          </a:xfrm>
        </p:spPr>
        <p:txBody>
          <a:bodyPr>
            <a:normAutofit/>
          </a:bodyPr>
          <a:lstStyle/>
          <a:p>
            <a:pPr marL="109855" indent="0" algn="just">
              <a:buNone/>
            </a:pPr>
            <a:r>
              <a:rPr lang="en-US" sz="3200" b="1" u="sng" dirty="0">
                <a:solidFill>
                  <a:srgbClr val="FF0000"/>
                </a:solidFill>
                <a:effectLst>
                  <a:outerShdw blurRad="31750" dist="25400" dir="5400000" algn="tl" rotWithShape="0">
                    <a:srgbClr val="000000">
                      <a:alpha val="25000"/>
                    </a:srgbClr>
                  </a:outerShdw>
                </a:effectLst>
                <a:latin typeface="Times New Roman" panose="02020603050405020304" pitchFamily="18" charset="0"/>
                <a:ea typeface="+mj-ea"/>
                <a:cs typeface="Times New Roman" panose="02020603050405020304" pitchFamily="18" charset="0"/>
              </a:rPr>
              <a:t>Iteration:</a:t>
            </a:r>
          </a:p>
          <a:p>
            <a:pPr algn="just"/>
            <a:r>
              <a:rPr lang="en-US" sz="2800" dirty="0">
                <a:latin typeface="Times New Roman" panose="02020603050405020304" pitchFamily="18" charset="0"/>
                <a:cs typeface="Times New Roman" panose="02020603050405020304" pitchFamily="18" charset="0"/>
              </a:rPr>
              <a:t>Iteration and recursion are the two mechanisms that allow a computer to perform </a:t>
            </a:r>
            <a:r>
              <a:rPr lang="en-IN" sz="2800" dirty="0">
                <a:latin typeface="Times New Roman" panose="02020603050405020304" pitchFamily="18" charset="0"/>
                <a:cs typeface="Times New Roman" panose="02020603050405020304" pitchFamily="18" charset="0"/>
              </a:rPr>
              <a:t>similar operations repeatedly.</a:t>
            </a:r>
            <a:r>
              <a:rPr lang="en-US" sz="2800" b="1" u="sng" dirty="0">
                <a:solidFill>
                  <a:srgbClr val="FF0000"/>
                </a:solidFill>
                <a:effectLst>
                  <a:outerShdw blurRad="31750" dist="25400" dir="5400000" algn="tl" rotWithShape="0">
                    <a:srgbClr val="000000">
                      <a:alpha val="25000"/>
                    </a:srgbClr>
                  </a:outerShdw>
                </a:effectLst>
                <a:latin typeface="Times New Roman" panose="02020603050405020304" pitchFamily="18" charset="0"/>
                <a:ea typeface="+mj-ea"/>
                <a:cs typeface="Times New Roman" panose="02020603050405020304" pitchFamily="18" charset="0"/>
              </a:rPr>
              <a:t> </a:t>
            </a:r>
          </a:p>
          <a:p>
            <a:pPr algn="just"/>
            <a:endParaRPr lang="en-US" sz="2800" b="1" u="sng" dirty="0">
              <a:solidFill>
                <a:srgbClr val="FF0000"/>
              </a:solidFill>
              <a:effectLst>
                <a:outerShdw blurRad="31750" dist="25400" dir="5400000" algn="tl" rotWithShape="0">
                  <a:srgbClr val="000000">
                    <a:alpha val="25000"/>
                  </a:srgbClr>
                </a:outerShdw>
              </a:effectLst>
              <a:latin typeface="Times New Roman" panose="02020603050405020304" pitchFamily="18" charset="0"/>
              <a:ea typeface="+mj-ea"/>
              <a:cs typeface="Times New Roman" panose="02020603050405020304" pitchFamily="18" charset="0"/>
            </a:endParaRPr>
          </a:p>
          <a:p>
            <a:pPr algn="just"/>
            <a:r>
              <a:rPr lang="en-US" sz="2800" dirty="0">
                <a:latin typeface="Times New Roman" panose="02020603050405020304" pitchFamily="18" charset="0"/>
                <a:cs typeface="Times New Roman" panose="02020603050405020304" pitchFamily="18" charset="0"/>
              </a:rPr>
              <a:t>Programmers in imperative languages tend to use iteration more than they use recursion (recursion is more common in functional languages).</a:t>
            </a:r>
          </a:p>
          <a:p>
            <a:pPr algn="just"/>
            <a:endParaRPr lang="en-US" sz="2800" dirty="0">
              <a:latin typeface="Times New Roman" panose="02020603050405020304" pitchFamily="18" charset="0"/>
              <a:cs typeface="Times New Roman" panose="02020603050405020304" pitchFamily="18" charset="0"/>
            </a:endParaRPr>
          </a:p>
          <a:p>
            <a:pPr algn="just"/>
            <a:r>
              <a:rPr lang="en-IN" sz="2800" dirty="0">
                <a:latin typeface="Times New Roman" panose="02020603050405020304" pitchFamily="18" charset="0"/>
                <a:cs typeface="Times New Roman" panose="02020603050405020304" pitchFamily="18" charset="0"/>
              </a:rPr>
              <a:t>In most languages, </a:t>
            </a:r>
            <a:r>
              <a:rPr lang="en-US" sz="2800" dirty="0">
                <a:latin typeface="Times New Roman" panose="02020603050405020304" pitchFamily="18" charset="0"/>
                <a:cs typeface="Times New Roman" panose="02020603050405020304" pitchFamily="18" charset="0"/>
              </a:rPr>
              <a:t>iteration takes the form of loops.</a:t>
            </a:r>
            <a:endParaRPr lang="en-IN" sz="28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43</a:t>
            </a:fld>
            <a:endParaRPr lang="en-US"/>
          </a:p>
        </p:txBody>
      </p:sp>
      <p:sp>
        <p:nvSpPr>
          <p:cNvPr id="2" name="Title 1"/>
          <p:cNvSpPr>
            <a:spLocks noGrp="1"/>
          </p:cNvSpPr>
          <p:nvPr>
            <p:ph type="title"/>
          </p:nvPr>
        </p:nvSpPr>
        <p:spPr>
          <a:xfrm>
            <a:off x="143352" y="-61216"/>
            <a:ext cx="8763000" cy="823215"/>
          </a:xfrm>
        </p:spPr>
        <p:txBody>
          <a:bodyPr>
            <a:noAutofit/>
          </a:bodyPr>
          <a:lstStyle/>
          <a:p>
            <a:pPr marL="109855"/>
            <a:r>
              <a:rPr lang="en-IN" sz="3200" u="sng" dirty="0">
                <a:solidFill>
                  <a:srgbClr val="FF0000"/>
                </a:solidFill>
              </a:rPr>
              <a:t>Control Flow </a:t>
            </a:r>
            <a:endParaRPr lang="en-IN" sz="3200" dirty="0">
              <a:solidFill>
                <a:srgbClr val="FF0000"/>
              </a:solidFill>
            </a:endParaRPr>
          </a:p>
        </p:txBody>
      </p:sp>
      <p:sp>
        <p:nvSpPr>
          <p:cNvPr id="8" name="Rectangle 3"/>
          <p:cNvSpPr>
            <a:spLocks noChangeArrowheads="1"/>
          </p:cNvSpPr>
          <p:nvPr/>
        </p:nvSpPr>
        <p:spPr bwMode="auto">
          <a:xfrm>
            <a:off x="533400" y="30465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51186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51" y="685800"/>
            <a:ext cx="8689561" cy="5654106"/>
          </a:xfrm>
        </p:spPr>
        <p:txBody>
          <a:bodyPr>
            <a:normAutofit fontScale="85000" lnSpcReduction="20000"/>
          </a:bodyPr>
          <a:lstStyle/>
          <a:p>
            <a:pPr algn="just"/>
            <a:r>
              <a:rPr lang="en-US" sz="2600" b="1"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Loops come in two principal varieties, which differ in the mechanisms used to determine how many times to iterate. </a:t>
            </a:r>
          </a:p>
          <a:p>
            <a:pPr algn="just"/>
            <a:endParaRPr lang="en-US" sz="2800" b="1"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Enumeration-controlled loops repeat a collection of statements a number of times, where in each iteration a loop index variable takes the next value of a set of values specified at the beginning of the loop.</a:t>
            </a:r>
          </a:p>
          <a:p>
            <a:pPr algn="just">
              <a:buFont typeface="Arial" panose="020B0604020202020204" pitchFamily="34" charset="0"/>
              <a:buChar char="•"/>
            </a:pPr>
            <a:endParaRPr lang="en-US" sz="28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Logically-controlled loops repeat a collection of statements until some Boolean condition changes value in the loop</a:t>
            </a:r>
          </a:p>
          <a:p>
            <a:pPr marL="742950" lvl="1" indent="-285750">
              <a:buFont typeface="Arial" panose="020B0604020202020204" pitchFamily="34" charset="0"/>
              <a:buChar char="•"/>
            </a:pPr>
            <a:r>
              <a:rPr lang="en-US" i="1" dirty="0">
                <a:latin typeface="Arial,Helvetica"/>
              </a:rPr>
              <a:t>Pretest loops</a:t>
            </a:r>
            <a:r>
              <a:rPr lang="en-US" dirty="0">
                <a:latin typeface="Arial,Helvetica"/>
              </a:rPr>
              <a:t> test condition at the begin of each iteration</a:t>
            </a:r>
            <a:endParaRPr lang="en-US" dirty="0"/>
          </a:p>
          <a:p>
            <a:pPr marL="742950" lvl="1" indent="-285750">
              <a:buFont typeface="Arial" panose="020B0604020202020204" pitchFamily="34" charset="0"/>
              <a:buChar char="•"/>
            </a:pPr>
            <a:r>
              <a:rPr lang="en-US" i="1" dirty="0">
                <a:latin typeface="Arial,Helvetica"/>
              </a:rPr>
              <a:t>Posttest loops</a:t>
            </a:r>
            <a:r>
              <a:rPr lang="en-US" dirty="0">
                <a:latin typeface="Arial,Helvetica"/>
              </a:rPr>
              <a:t> test condition at the end of each iteration</a:t>
            </a:r>
            <a:endParaRPr lang="en-US" dirty="0"/>
          </a:p>
          <a:p>
            <a:pPr marL="742950" lvl="1" indent="-285750">
              <a:buFont typeface="Arial" panose="020B0604020202020204" pitchFamily="34" charset="0"/>
              <a:buChar char="•"/>
            </a:pPr>
            <a:r>
              <a:rPr lang="en-US" i="1" dirty="0" err="1">
                <a:latin typeface="Arial,Helvetica"/>
              </a:rPr>
              <a:t>Midtest</a:t>
            </a:r>
            <a:r>
              <a:rPr lang="en-US" i="1" dirty="0">
                <a:latin typeface="Arial,Helvetica"/>
              </a:rPr>
              <a:t> loops</a:t>
            </a:r>
            <a:r>
              <a:rPr lang="en-US" dirty="0">
                <a:latin typeface="Arial,Helvetica"/>
              </a:rPr>
              <a:t> allow structured exits from within loop with exit conditions</a:t>
            </a:r>
            <a:endParaRPr lang="en-US" dirty="0"/>
          </a:p>
          <a:p>
            <a:pPr algn="just"/>
            <a:endParaRPr lang="en-US" sz="2800" dirty="0">
              <a:latin typeface="Times New Roman" panose="02020603050405020304" pitchFamily="18" charset="0"/>
              <a:cs typeface="Times New Roman" panose="02020603050405020304" pitchFamily="18" charset="0"/>
            </a:endParaRPr>
          </a:p>
          <a:p>
            <a:pPr algn="just"/>
            <a:r>
              <a:rPr lang="en-US" sz="2800" dirty="0">
                <a:latin typeface="Times New Roman" panose="02020603050405020304" pitchFamily="18" charset="0"/>
                <a:cs typeface="Times New Roman" panose="02020603050405020304" pitchFamily="18" charset="0"/>
              </a:rPr>
              <a:t>The two forms of loops share a single construct in </a:t>
            </a:r>
            <a:r>
              <a:rPr lang="en-US" sz="2800" dirty="0" err="1">
                <a:latin typeface="Times New Roman" panose="02020603050405020304" pitchFamily="18" charset="0"/>
                <a:cs typeface="Times New Roman" panose="02020603050405020304" pitchFamily="18" charset="0"/>
              </a:rPr>
              <a:t>Algol</a:t>
            </a:r>
            <a:r>
              <a:rPr lang="en-US" sz="2800" dirty="0">
                <a:latin typeface="Times New Roman" panose="02020603050405020304" pitchFamily="18" charset="0"/>
                <a:cs typeface="Times New Roman" panose="02020603050405020304" pitchFamily="18" charset="0"/>
              </a:rPr>
              <a:t> 60 in Common Lisp. They are distinct in most other languages.</a:t>
            </a:r>
            <a:endParaRPr lang="en-IN" sz="2800"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44</a:t>
            </a:fld>
            <a:endParaRPr lang="en-US"/>
          </a:p>
        </p:txBody>
      </p:sp>
      <p:sp>
        <p:nvSpPr>
          <p:cNvPr id="2" name="Title 1"/>
          <p:cNvSpPr>
            <a:spLocks noGrp="1"/>
          </p:cNvSpPr>
          <p:nvPr>
            <p:ph type="title"/>
          </p:nvPr>
        </p:nvSpPr>
        <p:spPr>
          <a:xfrm>
            <a:off x="143352" y="-61216"/>
            <a:ext cx="8763000" cy="823215"/>
          </a:xfrm>
        </p:spPr>
        <p:txBody>
          <a:bodyPr>
            <a:noAutofit/>
          </a:bodyPr>
          <a:lstStyle/>
          <a:p>
            <a:pPr marL="109855"/>
            <a:r>
              <a:rPr lang="en-IN" sz="3200" u="sng" dirty="0">
                <a:solidFill>
                  <a:srgbClr val="FF0000"/>
                </a:solidFill>
              </a:rPr>
              <a:t>Control Flow </a:t>
            </a:r>
            <a:endParaRPr lang="en-IN" sz="3200" dirty="0">
              <a:solidFill>
                <a:srgbClr val="FF0000"/>
              </a:solidFill>
            </a:endParaRPr>
          </a:p>
        </p:txBody>
      </p:sp>
      <p:sp>
        <p:nvSpPr>
          <p:cNvPr id="8" name="Rectangle 3"/>
          <p:cNvSpPr>
            <a:spLocks noChangeArrowheads="1"/>
          </p:cNvSpPr>
          <p:nvPr/>
        </p:nvSpPr>
        <p:spPr bwMode="auto">
          <a:xfrm>
            <a:off x="533400" y="30465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970348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51" y="685800"/>
            <a:ext cx="8763001" cy="5943600"/>
          </a:xfrm>
        </p:spPr>
        <p:txBody>
          <a:bodyPr>
            <a:normAutofit fontScale="92500" lnSpcReduction="20000"/>
          </a:bodyPr>
          <a:lstStyle/>
          <a:p>
            <a:pPr marL="109855" indent="0" algn="ctr">
              <a:buNone/>
            </a:pPr>
            <a:r>
              <a:rPr lang="en-IN" sz="3000" b="1" dirty="0">
                <a:solidFill>
                  <a:srgbClr val="002060"/>
                </a:solidFill>
                <a:latin typeface="Times New Roman" panose="02020603050405020304" pitchFamily="18" charset="0"/>
                <a:cs typeface="Times New Roman" panose="02020603050405020304" pitchFamily="18" charset="0"/>
              </a:rPr>
              <a:t>1. Enumeration-Controlled Loops</a:t>
            </a:r>
          </a:p>
          <a:p>
            <a:pPr algn="just"/>
            <a:endParaRPr lang="en-US" sz="2600" dirty="0">
              <a:latin typeface="Times New Roman" panose="02020603050405020304" pitchFamily="18" charset="0"/>
              <a:cs typeface="Times New Roman" panose="02020603050405020304" pitchFamily="18" charset="0"/>
            </a:endParaRPr>
          </a:p>
          <a:p>
            <a:pPr algn="just"/>
            <a:r>
              <a:rPr lang="en-US" sz="2600" dirty="0">
                <a:latin typeface="Times New Roman" panose="02020603050405020304" pitchFamily="18" charset="0"/>
                <a:cs typeface="Times New Roman" panose="02020603050405020304" pitchFamily="18" charset="0"/>
              </a:rPr>
              <a:t>Enumeration-controlled iteration originated with the do loop of Fortran I. Similar mechanisms have been adopted in some form by almost every subsequent language, but syntax and semantics vary widely</a:t>
            </a:r>
          </a:p>
          <a:p>
            <a:pPr algn="just"/>
            <a:endParaRPr lang="en-US" sz="2600" dirty="0">
              <a:latin typeface="Times New Roman" panose="02020603050405020304" pitchFamily="18" charset="0"/>
              <a:cs typeface="Times New Roman" panose="02020603050405020304" pitchFamily="18" charset="0"/>
            </a:endParaRPr>
          </a:p>
          <a:p>
            <a:pPr algn="just"/>
            <a:r>
              <a:rPr lang="en-US" sz="2600" dirty="0">
                <a:latin typeface="Times New Roman" panose="02020603050405020304" pitchFamily="18" charset="0"/>
                <a:cs typeface="Times New Roman" panose="02020603050405020304" pitchFamily="18" charset="0"/>
              </a:rPr>
              <a:t>The Fortran 90 version (retained by Fortran 2003 and 2008) looks something like this:</a:t>
            </a:r>
          </a:p>
          <a:p>
            <a:pPr marL="365760" lvl="1" indent="0">
              <a:buNone/>
            </a:pPr>
            <a:endParaRPr lang="en-IN" sz="2000" b="1" dirty="0">
              <a:solidFill>
                <a:srgbClr val="FF0000"/>
              </a:solidFill>
            </a:endParaRPr>
          </a:p>
          <a:p>
            <a:pPr marL="109855" lvl="1" indent="0" algn="just">
              <a:spcBef>
                <a:spcPts val="400"/>
              </a:spcBef>
              <a:buSzPct val="68000"/>
              <a:buNone/>
            </a:pPr>
            <a:r>
              <a:rPr lang="en-IN" sz="2600" b="1" dirty="0">
                <a:solidFill>
                  <a:srgbClr val="FF0000"/>
                </a:solidFill>
                <a:latin typeface="Times New Roman" panose="02020603050405020304" pitchFamily="18" charset="0"/>
                <a:cs typeface="Times New Roman" panose="02020603050405020304" pitchFamily="18" charset="0"/>
              </a:rPr>
              <a:t>do </a:t>
            </a:r>
            <a:r>
              <a:rPr lang="en-IN" sz="2600" b="1" dirty="0" err="1">
                <a:solidFill>
                  <a:srgbClr val="FF0000"/>
                </a:solidFill>
                <a:latin typeface="Times New Roman" panose="02020603050405020304" pitchFamily="18" charset="0"/>
                <a:cs typeface="Times New Roman" panose="02020603050405020304" pitchFamily="18" charset="0"/>
              </a:rPr>
              <a:t>i</a:t>
            </a:r>
            <a:r>
              <a:rPr lang="en-IN" sz="2600" b="1" dirty="0">
                <a:solidFill>
                  <a:srgbClr val="FF0000"/>
                </a:solidFill>
                <a:latin typeface="Times New Roman" panose="02020603050405020304" pitchFamily="18" charset="0"/>
                <a:cs typeface="Times New Roman" panose="02020603050405020304" pitchFamily="18" charset="0"/>
              </a:rPr>
              <a:t> = 1, 10, 2</a:t>
            </a:r>
          </a:p>
          <a:p>
            <a:pPr marL="109855" lvl="1" indent="0" algn="just">
              <a:spcBef>
                <a:spcPts val="400"/>
              </a:spcBef>
              <a:buSzPct val="68000"/>
              <a:buNone/>
            </a:pPr>
            <a:r>
              <a:rPr lang="en-IN" sz="2600" b="1" dirty="0">
                <a:solidFill>
                  <a:srgbClr val="FF0000"/>
                </a:solidFill>
                <a:latin typeface="Times New Roman" panose="02020603050405020304" pitchFamily="18" charset="0"/>
                <a:cs typeface="Times New Roman" panose="02020603050405020304" pitchFamily="18" charset="0"/>
              </a:rPr>
              <a:t>...</a:t>
            </a:r>
          </a:p>
          <a:p>
            <a:pPr marL="109855" lvl="1" indent="0" algn="just">
              <a:spcBef>
                <a:spcPts val="400"/>
              </a:spcBef>
              <a:buSzPct val="68000"/>
              <a:buNone/>
            </a:pPr>
            <a:r>
              <a:rPr lang="en-IN" sz="2600" b="1" dirty="0" err="1">
                <a:solidFill>
                  <a:srgbClr val="FF0000"/>
                </a:solidFill>
                <a:latin typeface="Times New Roman" panose="02020603050405020304" pitchFamily="18" charset="0"/>
                <a:cs typeface="Times New Roman" panose="02020603050405020304" pitchFamily="18" charset="0"/>
              </a:rPr>
              <a:t>Enddo</a:t>
            </a:r>
            <a:endParaRPr lang="en-IN" sz="2600" b="1" dirty="0">
              <a:solidFill>
                <a:srgbClr val="FF0000"/>
              </a:solidFill>
              <a:latin typeface="Times New Roman" panose="02020603050405020304" pitchFamily="18" charset="0"/>
              <a:cs typeface="Times New Roman" panose="02020603050405020304" pitchFamily="18" charset="0"/>
            </a:endParaRPr>
          </a:p>
          <a:p>
            <a:pPr algn="just"/>
            <a:endParaRPr lang="en-US" sz="2600" dirty="0">
              <a:latin typeface="Times New Roman" panose="02020603050405020304" pitchFamily="18" charset="0"/>
              <a:cs typeface="Times New Roman" panose="02020603050405020304" pitchFamily="18" charset="0"/>
            </a:endParaRPr>
          </a:p>
          <a:p>
            <a:pPr algn="just"/>
            <a:r>
              <a:rPr lang="en-US" sz="2600" dirty="0">
                <a:latin typeface="Times New Roman" panose="02020603050405020304" pitchFamily="18" charset="0"/>
                <a:cs typeface="Times New Roman" panose="02020603050405020304" pitchFamily="18" charset="0"/>
              </a:rPr>
              <a:t>Variable </a:t>
            </a:r>
            <a:r>
              <a:rPr lang="en-US" sz="2600" dirty="0" err="1">
                <a:latin typeface="Times New Roman" panose="02020603050405020304" pitchFamily="18" charset="0"/>
                <a:cs typeface="Times New Roman" panose="02020603050405020304" pitchFamily="18" charset="0"/>
              </a:rPr>
              <a:t>i</a:t>
            </a:r>
            <a:r>
              <a:rPr lang="en-US" sz="2600" dirty="0">
                <a:latin typeface="Times New Roman" panose="02020603050405020304" pitchFamily="18" charset="0"/>
                <a:cs typeface="Times New Roman" panose="02020603050405020304" pitchFamily="18" charset="0"/>
              </a:rPr>
              <a:t> is called the index of the loop. The expressions that follow the equals sign are i’s initial value, its bound, and the step size. With the values shown here, the body of the loop will execute five times, with </a:t>
            </a:r>
            <a:r>
              <a:rPr lang="en-US" sz="2600" dirty="0" err="1">
                <a:latin typeface="Times New Roman" panose="02020603050405020304" pitchFamily="18" charset="0"/>
                <a:cs typeface="Times New Roman" panose="02020603050405020304" pitchFamily="18" charset="0"/>
              </a:rPr>
              <a:t>i</a:t>
            </a:r>
            <a:r>
              <a:rPr lang="en-US" sz="2600" dirty="0">
                <a:latin typeface="Times New Roman" panose="02020603050405020304" pitchFamily="18" charset="0"/>
                <a:cs typeface="Times New Roman" panose="02020603050405020304" pitchFamily="18" charset="0"/>
              </a:rPr>
              <a:t> set to 1, 3, . . . , 9 in successive iterations.</a:t>
            </a:r>
            <a:endParaRPr lang="en-IN" sz="2600"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45</a:t>
            </a:fld>
            <a:endParaRPr lang="en-US"/>
          </a:p>
        </p:txBody>
      </p:sp>
      <p:sp>
        <p:nvSpPr>
          <p:cNvPr id="2" name="Title 1"/>
          <p:cNvSpPr>
            <a:spLocks noGrp="1"/>
          </p:cNvSpPr>
          <p:nvPr>
            <p:ph type="title"/>
          </p:nvPr>
        </p:nvSpPr>
        <p:spPr>
          <a:xfrm>
            <a:off x="143352" y="-61216"/>
            <a:ext cx="8763000" cy="823215"/>
          </a:xfrm>
        </p:spPr>
        <p:txBody>
          <a:bodyPr>
            <a:noAutofit/>
          </a:bodyPr>
          <a:lstStyle/>
          <a:p>
            <a:pPr marL="109855"/>
            <a:r>
              <a:rPr lang="en-IN" sz="3200" u="sng" dirty="0">
                <a:solidFill>
                  <a:srgbClr val="FF0000"/>
                </a:solidFill>
              </a:rPr>
              <a:t>Control Flow </a:t>
            </a:r>
            <a:endParaRPr lang="en-IN" sz="3200" dirty="0">
              <a:solidFill>
                <a:srgbClr val="FF0000"/>
              </a:solidFill>
            </a:endParaRPr>
          </a:p>
        </p:txBody>
      </p:sp>
      <p:sp>
        <p:nvSpPr>
          <p:cNvPr id="8" name="Rectangle 3"/>
          <p:cNvSpPr>
            <a:spLocks noChangeArrowheads="1"/>
          </p:cNvSpPr>
          <p:nvPr/>
        </p:nvSpPr>
        <p:spPr bwMode="auto">
          <a:xfrm>
            <a:off x="533400" y="30465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238858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51" y="685800"/>
            <a:ext cx="8689561" cy="5654106"/>
          </a:xfrm>
        </p:spPr>
        <p:txBody>
          <a:bodyPr>
            <a:normAutofit/>
          </a:bodyPr>
          <a:lstStyle/>
          <a:p>
            <a:pPr marL="109855" indent="0">
              <a:buNone/>
            </a:pPr>
            <a:r>
              <a:rPr lang="en-US" sz="2600" b="1" dirty="0">
                <a:latin typeface="Times New Roman" panose="02020603050405020304" pitchFamily="18" charset="0"/>
                <a:cs typeface="Times New Roman" panose="02020603050405020304" pitchFamily="18" charset="0"/>
              </a:rPr>
              <a:t>Ex: </a:t>
            </a:r>
            <a:r>
              <a:rPr lang="en-IN" sz="2400" dirty="0">
                <a:latin typeface="Times New Roman" panose="02020603050405020304" pitchFamily="18" charset="0"/>
                <a:cs typeface="Times New Roman" panose="02020603050405020304" pitchFamily="18" charset="0"/>
              </a:rPr>
              <a:t>Modula-2 for loop</a:t>
            </a:r>
          </a:p>
          <a:p>
            <a:pPr marL="109855" indent="0">
              <a:buNone/>
            </a:pPr>
            <a:r>
              <a:rPr lang="en-US" sz="2400" b="1" dirty="0">
                <a:solidFill>
                  <a:srgbClr val="FF0000"/>
                </a:solidFill>
              </a:rPr>
              <a:t>FOR </a:t>
            </a:r>
            <a:r>
              <a:rPr lang="en-US" sz="2400" b="1" dirty="0" err="1">
                <a:solidFill>
                  <a:srgbClr val="FF0000"/>
                </a:solidFill>
              </a:rPr>
              <a:t>i</a:t>
            </a:r>
            <a:r>
              <a:rPr lang="en-US" sz="2400" b="1" dirty="0">
                <a:solidFill>
                  <a:srgbClr val="FF0000"/>
                </a:solidFill>
              </a:rPr>
              <a:t> := first TO last BY step DO</a:t>
            </a:r>
          </a:p>
          <a:p>
            <a:pPr marL="109855" indent="0">
              <a:buNone/>
            </a:pPr>
            <a:r>
              <a:rPr lang="en-IN" sz="2400" b="1" dirty="0">
                <a:solidFill>
                  <a:srgbClr val="FF0000"/>
                </a:solidFill>
              </a:rPr>
              <a:t>...</a:t>
            </a:r>
          </a:p>
          <a:p>
            <a:pPr marL="109855" indent="0">
              <a:buNone/>
            </a:pPr>
            <a:r>
              <a:rPr lang="en-IN" sz="2400" b="1" dirty="0">
                <a:solidFill>
                  <a:srgbClr val="FF0000"/>
                </a:solidFill>
              </a:rPr>
              <a:t>END</a:t>
            </a:r>
            <a:endParaRPr lang="en-US" sz="2400" b="1" dirty="0">
              <a:solidFill>
                <a:srgbClr val="FF0000"/>
              </a:solidFill>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By choosing different values of first, last, and step, we can arrange to iterate over an arbitrary arithmetic sequence of integers, namely </a:t>
            </a:r>
            <a:r>
              <a:rPr lang="en-US" sz="2400" dirty="0" err="1">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 = first, first +step, . . . , first + ((last − first)/step) × step.</a:t>
            </a:r>
            <a:endParaRPr lang="en-IN" sz="2400"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46</a:t>
            </a:fld>
            <a:endParaRPr lang="en-US"/>
          </a:p>
        </p:txBody>
      </p:sp>
      <p:sp>
        <p:nvSpPr>
          <p:cNvPr id="2" name="Title 1"/>
          <p:cNvSpPr>
            <a:spLocks noGrp="1"/>
          </p:cNvSpPr>
          <p:nvPr>
            <p:ph type="title"/>
          </p:nvPr>
        </p:nvSpPr>
        <p:spPr>
          <a:xfrm>
            <a:off x="143352" y="-61216"/>
            <a:ext cx="8763000" cy="823215"/>
          </a:xfrm>
        </p:spPr>
        <p:txBody>
          <a:bodyPr>
            <a:noAutofit/>
          </a:bodyPr>
          <a:lstStyle/>
          <a:p>
            <a:pPr marL="109855"/>
            <a:r>
              <a:rPr lang="en-IN" sz="3200" u="sng" dirty="0">
                <a:solidFill>
                  <a:srgbClr val="FF0000"/>
                </a:solidFill>
              </a:rPr>
              <a:t>Control Flow </a:t>
            </a:r>
            <a:endParaRPr lang="en-IN" sz="3200" dirty="0">
              <a:solidFill>
                <a:srgbClr val="FF0000"/>
              </a:solidFill>
            </a:endParaRPr>
          </a:p>
        </p:txBody>
      </p:sp>
      <p:sp>
        <p:nvSpPr>
          <p:cNvPr id="8" name="Rectangle 3"/>
          <p:cNvSpPr>
            <a:spLocks noChangeArrowheads="1"/>
          </p:cNvSpPr>
          <p:nvPr/>
        </p:nvSpPr>
        <p:spPr bwMode="auto">
          <a:xfrm>
            <a:off x="533400" y="30465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2"/>
          <a:stretch>
            <a:fillRect/>
          </a:stretch>
        </p:blipFill>
        <p:spPr>
          <a:xfrm>
            <a:off x="86339" y="3960994"/>
            <a:ext cx="4121089" cy="2812075"/>
          </a:xfrm>
          <a:prstGeom prst="rect">
            <a:avLst/>
          </a:prstGeom>
        </p:spPr>
      </p:pic>
      <p:pic>
        <p:nvPicPr>
          <p:cNvPr id="7" name="Picture 6"/>
          <p:cNvPicPr>
            <a:picLocks noChangeAspect="1"/>
          </p:cNvPicPr>
          <p:nvPr/>
        </p:nvPicPr>
        <p:blipFill>
          <a:blip r:embed="rId3"/>
          <a:stretch>
            <a:fillRect/>
          </a:stretch>
        </p:blipFill>
        <p:spPr>
          <a:xfrm>
            <a:off x="4633817" y="3978054"/>
            <a:ext cx="4206571" cy="2879946"/>
          </a:xfrm>
          <a:prstGeom prst="rect">
            <a:avLst/>
          </a:prstGeom>
        </p:spPr>
      </p:pic>
    </p:spTree>
    <p:extLst>
      <p:ext uri="{BB962C8B-B14F-4D97-AF65-F5344CB8AC3E}">
        <p14:creationId xmlns:p14="http://schemas.microsoft.com/office/powerpoint/2010/main" val="37223542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51" y="685800"/>
            <a:ext cx="8689561" cy="5654106"/>
          </a:xfrm>
        </p:spPr>
        <p:txBody>
          <a:bodyPr>
            <a:normAutofit/>
          </a:bodyPr>
          <a:lstStyle/>
          <a:p>
            <a:pPr marL="109855" indent="0" algn="just">
              <a:buNone/>
            </a:pPr>
            <a:r>
              <a:rPr lang="en-IN" sz="2400" b="1" dirty="0"/>
              <a:t>Combination Loops</a:t>
            </a:r>
          </a:p>
          <a:p>
            <a:pPr algn="just"/>
            <a:r>
              <a:rPr lang="en-US" sz="2400" dirty="0">
                <a:latin typeface="Times New Roman" panose="02020603050405020304" pitchFamily="18" charset="0"/>
                <a:cs typeface="Times New Roman" panose="02020603050405020304" pitchFamily="18" charset="0"/>
              </a:rPr>
              <a:t>A much simpler form of combination loop appears in C and its successors. </a:t>
            </a:r>
          </a:p>
          <a:p>
            <a:pPr algn="just"/>
            <a:r>
              <a:rPr lang="en-US" sz="2400" dirty="0">
                <a:latin typeface="Times New Roman" panose="02020603050405020304" pitchFamily="18" charset="0"/>
                <a:cs typeface="Times New Roman" panose="02020603050405020304" pitchFamily="18" charset="0"/>
              </a:rPr>
              <a:t>Semantically, the C for loop is logically controlled. It was designed, however, to make enumeration easy. Our Modula-2 example</a:t>
            </a:r>
            <a:endParaRPr lang="en-IN" sz="2600"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47</a:t>
            </a:fld>
            <a:endParaRPr lang="en-US"/>
          </a:p>
        </p:txBody>
      </p:sp>
      <p:sp>
        <p:nvSpPr>
          <p:cNvPr id="2" name="Title 1"/>
          <p:cNvSpPr>
            <a:spLocks noGrp="1"/>
          </p:cNvSpPr>
          <p:nvPr>
            <p:ph type="title"/>
          </p:nvPr>
        </p:nvSpPr>
        <p:spPr>
          <a:xfrm>
            <a:off x="143352" y="-61216"/>
            <a:ext cx="8763000" cy="823215"/>
          </a:xfrm>
        </p:spPr>
        <p:txBody>
          <a:bodyPr>
            <a:noAutofit/>
          </a:bodyPr>
          <a:lstStyle/>
          <a:p>
            <a:pPr marL="109855"/>
            <a:r>
              <a:rPr lang="en-IN" sz="3200" u="sng" dirty="0">
                <a:solidFill>
                  <a:srgbClr val="FF0000"/>
                </a:solidFill>
              </a:rPr>
              <a:t>Control Flow </a:t>
            </a:r>
            <a:endParaRPr lang="en-IN" sz="3200" dirty="0">
              <a:solidFill>
                <a:srgbClr val="FF0000"/>
              </a:solidFill>
            </a:endParaRPr>
          </a:p>
        </p:txBody>
      </p:sp>
      <p:sp>
        <p:nvSpPr>
          <p:cNvPr id="8" name="Rectangle 3"/>
          <p:cNvSpPr>
            <a:spLocks noChangeArrowheads="1"/>
          </p:cNvSpPr>
          <p:nvPr/>
        </p:nvSpPr>
        <p:spPr bwMode="auto">
          <a:xfrm>
            <a:off x="533400" y="30465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2"/>
          <a:stretch>
            <a:fillRect/>
          </a:stretch>
        </p:blipFill>
        <p:spPr>
          <a:xfrm>
            <a:off x="2362200" y="2887423"/>
            <a:ext cx="4264154" cy="3862900"/>
          </a:xfrm>
          <a:prstGeom prst="rect">
            <a:avLst/>
          </a:prstGeom>
        </p:spPr>
      </p:pic>
    </p:spTree>
    <p:extLst>
      <p:ext uri="{BB962C8B-B14F-4D97-AF65-F5344CB8AC3E}">
        <p14:creationId xmlns:p14="http://schemas.microsoft.com/office/powerpoint/2010/main" val="32124941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51" y="685800"/>
            <a:ext cx="8689561" cy="5654106"/>
          </a:xfrm>
        </p:spPr>
        <p:txBody>
          <a:bodyPr>
            <a:normAutofit lnSpcReduction="10000"/>
          </a:bodyPr>
          <a:lstStyle/>
          <a:p>
            <a:pPr marL="109855" indent="0">
              <a:buNone/>
            </a:pPr>
            <a:endParaRPr lang="en-US" sz="2600" b="1"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The advantage of the C for loop over its while loop equivalent is compactness and clarity. In particular, all of the code affecting the flow of control is localized within the header. In the while loop, one must read both the top and the bottom of the loop to know what is going on.</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This definition means that it is the programmer’s responsibility to worry about the effect of overflow on testing of the terminating condition.</a:t>
            </a:r>
          </a:p>
          <a:p>
            <a:pPr algn="just"/>
            <a:endParaRPr lang="en-US" sz="2400" dirty="0">
              <a:latin typeface="Times New Roman" panose="02020603050405020304" pitchFamily="18" charset="0"/>
              <a:cs typeface="Times New Roman" panose="02020603050405020304" pitchFamily="18" charset="0"/>
            </a:endParaRPr>
          </a:p>
          <a:p>
            <a:pPr algn="just"/>
            <a:r>
              <a:rPr lang="en-IN" sz="2400" dirty="0">
                <a:latin typeface="Times New Roman" panose="02020603050405020304" pitchFamily="18" charset="0"/>
                <a:cs typeface="Times New Roman" panose="02020603050405020304" pitchFamily="18" charset="0"/>
              </a:rPr>
              <a:t>It also means that </a:t>
            </a:r>
            <a:r>
              <a:rPr lang="en-US" sz="2400" dirty="0">
                <a:latin typeface="Times New Roman" panose="02020603050405020304" pitchFamily="18" charset="0"/>
                <a:cs typeface="Times New Roman" panose="02020603050405020304" pitchFamily="18" charset="0"/>
              </a:rPr>
              <a:t>both the index and any variables contained in the terminating condition can be modified by the body of the loop, or by subroutines it calls, and these changes will </a:t>
            </a:r>
            <a:r>
              <a:rPr lang="en-IN" sz="2400" dirty="0">
                <a:latin typeface="Times New Roman" panose="02020603050405020304" pitchFamily="18" charset="0"/>
                <a:cs typeface="Times New Roman" panose="02020603050405020304" pitchFamily="18" charset="0"/>
              </a:rPr>
              <a:t>affect the loop control.</a:t>
            </a: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48</a:t>
            </a:fld>
            <a:endParaRPr lang="en-US"/>
          </a:p>
        </p:txBody>
      </p:sp>
      <p:sp>
        <p:nvSpPr>
          <p:cNvPr id="2" name="Title 1"/>
          <p:cNvSpPr>
            <a:spLocks noGrp="1"/>
          </p:cNvSpPr>
          <p:nvPr>
            <p:ph type="title"/>
          </p:nvPr>
        </p:nvSpPr>
        <p:spPr>
          <a:xfrm>
            <a:off x="143352" y="-61216"/>
            <a:ext cx="8763000" cy="823215"/>
          </a:xfrm>
        </p:spPr>
        <p:txBody>
          <a:bodyPr>
            <a:noAutofit/>
          </a:bodyPr>
          <a:lstStyle/>
          <a:p>
            <a:pPr marL="109855"/>
            <a:r>
              <a:rPr lang="en-IN" sz="3200" u="sng" dirty="0">
                <a:solidFill>
                  <a:srgbClr val="FF0000"/>
                </a:solidFill>
              </a:rPr>
              <a:t>Control Flow </a:t>
            </a:r>
            <a:endParaRPr lang="en-IN" sz="3200" dirty="0">
              <a:solidFill>
                <a:srgbClr val="FF0000"/>
              </a:solidFill>
            </a:endParaRPr>
          </a:p>
        </p:txBody>
      </p:sp>
      <p:sp>
        <p:nvSpPr>
          <p:cNvPr id="8" name="Rectangle 3"/>
          <p:cNvSpPr>
            <a:spLocks noChangeArrowheads="1"/>
          </p:cNvSpPr>
          <p:nvPr/>
        </p:nvSpPr>
        <p:spPr bwMode="auto">
          <a:xfrm>
            <a:off x="533400" y="30465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902216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51" y="685800"/>
            <a:ext cx="8689561" cy="5654106"/>
          </a:xfrm>
        </p:spPr>
        <p:txBody>
          <a:bodyPr>
            <a:normAutofit/>
          </a:bodyPr>
          <a:lstStyle/>
          <a:p>
            <a:pPr marL="109855" indent="0">
              <a:buNone/>
            </a:pPr>
            <a:r>
              <a:rPr lang="en-US" sz="2400" dirty="0">
                <a:latin typeface="Times New Roman" panose="02020603050405020304" pitchFamily="18" charset="0"/>
                <a:cs typeface="Times New Roman" panose="02020603050405020304" pitchFamily="18" charset="0"/>
              </a:rPr>
              <a:t>While the logical iteration semantics of the C for loop eliminate any ambiguity about the value of the index variable after the end of the loop, it may still be convenient to make the index local to the body of the loop, by declaring it in the </a:t>
            </a:r>
            <a:r>
              <a:rPr lang="en-IN" sz="2400" dirty="0">
                <a:latin typeface="Times New Roman" panose="02020603050405020304" pitchFamily="18" charset="0"/>
                <a:cs typeface="Times New Roman" panose="02020603050405020304" pitchFamily="18" charset="0"/>
              </a:rPr>
              <a:t>header’s initialization clause.</a:t>
            </a:r>
          </a:p>
          <a:p>
            <a:pPr marL="109855" indent="0">
              <a:buNone/>
            </a:pPr>
            <a:endParaRPr lang="en-US" sz="2400" dirty="0">
              <a:latin typeface="Times New Roman" panose="02020603050405020304" pitchFamily="18" charset="0"/>
              <a:cs typeface="Times New Roman" panose="02020603050405020304" pitchFamily="18" charset="0"/>
            </a:endParaRPr>
          </a:p>
          <a:p>
            <a:pPr marL="109855" indent="0">
              <a:buNone/>
            </a:pPr>
            <a:r>
              <a:rPr lang="en-IN" sz="2400" b="1" dirty="0">
                <a:solidFill>
                  <a:srgbClr val="FF0000"/>
                </a:solidFill>
              </a:rPr>
              <a:t>for (</a:t>
            </a:r>
            <a:r>
              <a:rPr lang="en-IN" sz="2400" b="1" dirty="0" err="1">
                <a:solidFill>
                  <a:srgbClr val="FF0000"/>
                </a:solidFill>
              </a:rPr>
              <a:t>int</a:t>
            </a:r>
            <a:r>
              <a:rPr lang="en-IN" sz="2400" b="1" dirty="0">
                <a:solidFill>
                  <a:srgbClr val="FF0000"/>
                </a:solidFill>
              </a:rPr>
              <a:t> </a:t>
            </a:r>
            <a:r>
              <a:rPr lang="en-IN" sz="2400" b="1" dirty="0" err="1">
                <a:solidFill>
                  <a:srgbClr val="FF0000"/>
                </a:solidFill>
              </a:rPr>
              <a:t>i</a:t>
            </a:r>
            <a:r>
              <a:rPr lang="en-IN" sz="2400" b="1" dirty="0">
                <a:solidFill>
                  <a:srgbClr val="FF0000"/>
                </a:solidFill>
              </a:rPr>
              <a:t> = first; </a:t>
            </a:r>
            <a:r>
              <a:rPr lang="en-IN" sz="2400" b="1" dirty="0" err="1">
                <a:solidFill>
                  <a:srgbClr val="FF0000"/>
                </a:solidFill>
              </a:rPr>
              <a:t>i</a:t>
            </a:r>
            <a:r>
              <a:rPr lang="en-IN" sz="2400" b="1" dirty="0">
                <a:solidFill>
                  <a:srgbClr val="FF0000"/>
                </a:solidFill>
              </a:rPr>
              <a:t> &lt;= last; </a:t>
            </a:r>
            <a:r>
              <a:rPr lang="en-IN" sz="2400" b="1" dirty="0" err="1">
                <a:solidFill>
                  <a:srgbClr val="FF0000"/>
                </a:solidFill>
              </a:rPr>
              <a:t>i</a:t>
            </a:r>
            <a:r>
              <a:rPr lang="en-IN" sz="2400" b="1" dirty="0">
                <a:solidFill>
                  <a:srgbClr val="FF0000"/>
                </a:solidFill>
              </a:rPr>
              <a:t> += step) {</a:t>
            </a:r>
          </a:p>
          <a:p>
            <a:pPr marL="109855" indent="0">
              <a:buNone/>
            </a:pPr>
            <a:r>
              <a:rPr lang="en-IN" sz="2400" b="1" dirty="0">
                <a:solidFill>
                  <a:srgbClr val="FF0000"/>
                </a:solidFill>
              </a:rPr>
              <a:t>...</a:t>
            </a:r>
          </a:p>
          <a:p>
            <a:pPr marL="109855" indent="0">
              <a:buNone/>
            </a:pPr>
            <a:r>
              <a:rPr lang="en-IN" sz="2400" b="1" dirty="0">
                <a:solidFill>
                  <a:srgbClr val="FF0000"/>
                </a:solidFill>
              </a:rPr>
              <a:t>}</a:t>
            </a:r>
          </a:p>
          <a:p>
            <a:pPr marL="109855" indent="0">
              <a:buNone/>
            </a:pPr>
            <a:endParaRPr lang="en-US" sz="2400" b="1" dirty="0">
              <a:solidFill>
                <a:srgbClr val="FF0000"/>
              </a:solidFill>
              <a:latin typeface="Times New Roman" panose="02020603050405020304" pitchFamily="18" charset="0"/>
              <a:cs typeface="Times New Roman" panose="02020603050405020304" pitchFamily="18" charset="0"/>
            </a:endParaRPr>
          </a:p>
          <a:p>
            <a:pPr marL="109855" indent="0">
              <a:buNone/>
            </a:pPr>
            <a:r>
              <a:rPr lang="en-US" sz="2400" dirty="0">
                <a:latin typeface="Times New Roman" panose="02020603050405020304" pitchFamily="18" charset="0"/>
                <a:cs typeface="Times New Roman" panose="02020603050405020304" pitchFamily="18" charset="0"/>
              </a:rPr>
              <a:t>then </a:t>
            </a:r>
            <a:r>
              <a:rPr lang="en-US" sz="2400" dirty="0" err="1">
                <a:latin typeface="Times New Roman" panose="02020603050405020304" pitchFamily="18" charset="0"/>
                <a:cs typeface="Times New Roman" panose="02020603050405020304" pitchFamily="18" charset="0"/>
              </a:rPr>
              <a:t>i</a:t>
            </a:r>
            <a:r>
              <a:rPr lang="en-US" sz="2400" dirty="0">
                <a:latin typeface="Times New Roman" panose="02020603050405020304" pitchFamily="18" charset="0"/>
                <a:cs typeface="Times New Roman" panose="02020603050405020304" pitchFamily="18" charset="0"/>
              </a:rPr>
              <a:t> will not be visible outside. It will still, however, be vulnerable to (deliberate or accidental) modification within the loop.</a:t>
            </a:r>
            <a:endParaRPr lang="en-IN" sz="2400"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49</a:t>
            </a:fld>
            <a:endParaRPr lang="en-US"/>
          </a:p>
        </p:txBody>
      </p:sp>
      <p:sp>
        <p:nvSpPr>
          <p:cNvPr id="2" name="Title 1"/>
          <p:cNvSpPr>
            <a:spLocks noGrp="1"/>
          </p:cNvSpPr>
          <p:nvPr>
            <p:ph type="title"/>
          </p:nvPr>
        </p:nvSpPr>
        <p:spPr>
          <a:xfrm>
            <a:off x="143352" y="-61216"/>
            <a:ext cx="8763000" cy="823215"/>
          </a:xfrm>
        </p:spPr>
        <p:txBody>
          <a:bodyPr>
            <a:noAutofit/>
          </a:bodyPr>
          <a:lstStyle/>
          <a:p>
            <a:pPr marL="109855"/>
            <a:r>
              <a:rPr lang="en-IN" sz="3200" u="sng" dirty="0">
                <a:solidFill>
                  <a:srgbClr val="FF0000"/>
                </a:solidFill>
              </a:rPr>
              <a:t>Control Flow </a:t>
            </a:r>
            <a:endParaRPr lang="en-IN" sz="3200" dirty="0">
              <a:solidFill>
                <a:srgbClr val="FF0000"/>
              </a:solidFill>
            </a:endParaRPr>
          </a:p>
        </p:txBody>
      </p:sp>
      <p:sp>
        <p:nvSpPr>
          <p:cNvPr id="8" name="Rectangle 3"/>
          <p:cNvSpPr>
            <a:spLocks noChangeArrowheads="1"/>
          </p:cNvSpPr>
          <p:nvPr/>
        </p:nvSpPr>
        <p:spPr bwMode="auto">
          <a:xfrm>
            <a:off x="533400" y="30465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1831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51" y="685800"/>
            <a:ext cx="8689561" cy="5654106"/>
          </a:xfrm>
        </p:spPr>
        <p:txBody>
          <a:bodyPr>
            <a:normAutofit lnSpcReduction="10000"/>
          </a:bodyPr>
          <a:lstStyle/>
          <a:p>
            <a:pPr algn="just"/>
            <a:r>
              <a:rPr lang="en-US" sz="2600" dirty="0">
                <a:latin typeface="Times New Roman" panose="02020603050405020304" pitchFamily="18" charset="0"/>
                <a:cs typeface="Times New Roman" panose="02020603050405020304" pitchFamily="18" charset="0"/>
              </a:rPr>
              <a:t>Ordering and control flow is fundamental to most  models of computing. It determines what should be done first, what second, and so forth, to accomplish some desired task.</a:t>
            </a:r>
            <a:endParaRPr lang="en-IN" sz="2600" dirty="0">
              <a:latin typeface="Times New Roman" panose="02020603050405020304" pitchFamily="18" charset="0"/>
              <a:cs typeface="Times New Roman" panose="02020603050405020304" pitchFamily="18" charset="0"/>
            </a:endParaRPr>
          </a:p>
          <a:p>
            <a:r>
              <a:rPr lang="en-US" sz="2600" dirty="0">
                <a:latin typeface="Times New Roman" panose="02020603050405020304" pitchFamily="18" charset="0"/>
                <a:cs typeface="Times New Roman" panose="02020603050405020304" pitchFamily="18" charset="0"/>
              </a:rPr>
              <a:t>We can organize the language mechanisms used to specify ordering into </a:t>
            </a:r>
            <a:r>
              <a:rPr lang="en-US" sz="2600" b="1" dirty="0">
                <a:solidFill>
                  <a:srgbClr val="002060"/>
                </a:solidFill>
                <a:latin typeface="Times New Roman" panose="02020603050405020304" pitchFamily="18" charset="0"/>
                <a:cs typeface="Times New Roman" panose="02020603050405020304" pitchFamily="18" charset="0"/>
              </a:rPr>
              <a:t>eight principal categories</a:t>
            </a:r>
          </a:p>
          <a:p>
            <a:endParaRPr lang="en-IN" sz="2600" dirty="0">
              <a:latin typeface="Times New Roman" panose="02020603050405020304" pitchFamily="18" charset="0"/>
              <a:cs typeface="Times New Roman" panose="02020603050405020304" pitchFamily="18" charset="0"/>
            </a:endParaRPr>
          </a:p>
          <a:p>
            <a:pPr marL="624205" indent="-514350">
              <a:buFont typeface="+mj-lt"/>
              <a:buAutoNum type="arabicPeriod"/>
            </a:pPr>
            <a:r>
              <a:rPr lang="en-IN" sz="2600" dirty="0">
                <a:latin typeface="Times New Roman" panose="02020603050405020304" pitchFamily="18" charset="0"/>
                <a:cs typeface="Times New Roman" panose="02020603050405020304" pitchFamily="18" charset="0"/>
              </a:rPr>
              <a:t>Sequencing:</a:t>
            </a:r>
          </a:p>
          <a:p>
            <a:pPr marL="624205" indent="-514350">
              <a:buFont typeface="+mj-lt"/>
              <a:buAutoNum type="arabicPeriod"/>
            </a:pPr>
            <a:r>
              <a:rPr lang="en-IN" sz="2600" dirty="0">
                <a:latin typeface="Times New Roman" panose="02020603050405020304" pitchFamily="18" charset="0"/>
                <a:cs typeface="Times New Roman" panose="02020603050405020304" pitchFamily="18" charset="0"/>
              </a:rPr>
              <a:t>Selection:</a:t>
            </a:r>
          </a:p>
          <a:p>
            <a:pPr marL="624205" indent="-514350">
              <a:buFont typeface="+mj-lt"/>
              <a:buAutoNum type="arabicPeriod"/>
            </a:pPr>
            <a:r>
              <a:rPr lang="en-IN" sz="2600" dirty="0">
                <a:latin typeface="Times New Roman" panose="02020603050405020304" pitchFamily="18" charset="0"/>
                <a:cs typeface="Times New Roman" panose="02020603050405020304" pitchFamily="18" charset="0"/>
              </a:rPr>
              <a:t>Iteration:</a:t>
            </a:r>
          </a:p>
          <a:p>
            <a:pPr marL="624205" indent="-514350">
              <a:buFont typeface="+mj-lt"/>
              <a:buAutoNum type="arabicPeriod"/>
            </a:pPr>
            <a:r>
              <a:rPr lang="en-IN" sz="2600" dirty="0">
                <a:latin typeface="Times New Roman" panose="02020603050405020304" pitchFamily="18" charset="0"/>
                <a:cs typeface="Times New Roman" panose="02020603050405020304" pitchFamily="18" charset="0"/>
              </a:rPr>
              <a:t>Procedural abstraction</a:t>
            </a:r>
          </a:p>
          <a:p>
            <a:pPr marL="624205" indent="-514350">
              <a:buFont typeface="+mj-lt"/>
              <a:buAutoNum type="arabicPeriod"/>
            </a:pPr>
            <a:r>
              <a:rPr lang="en-IN" sz="2600" dirty="0">
                <a:latin typeface="Times New Roman" panose="02020603050405020304" pitchFamily="18" charset="0"/>
                <a:cs typeface="Times New Roman" panose="02020603050405020304" pitchFamily="18" charset="0"/>
              </a:rPr>
              <a:t>Recursion:</a:t>
            </a:r>
          </a:p>
          <a:p>
            <a:pPr marL="624205" indent="-514350">
              <a:buFont typeface="+mj-lt"/>
              <a:buAutoNum type="arabicPeriod"/>
            </a:pPr>
            <a:r>
              <a:rPr lang="en-IN" sz="2600" dirty="0">
                <a:latin typeface="Times New Roman" panose="02020603050405020304" pitchFamily="18" charset="0"/>
                <a:cs typeface="Times New Roman" panose="02020603050405020304" pitchFamily="18" charset="0"/>
              </a:rPr>
              <a:t>Concurrency:</a:t>
            </a:r>
          </a:p>
          <a:p>
            <a:pPr marL="624205" indent="-514350">
              <a:buFont typeface="+mj-lt"/>
              <a:buAutoNum type="arabicPeriod"/>
            </a:pPr>
            <a:r>
              <a:rPr lang="en-IN" sz="2600" dirty="0">
                <a:latin typeface="Times New Roman" panose="02020603050405020304" pitchFamily="18" charset="0"/>
                <a:cs typeface="Times New Roman" panose="02020603050405020304" pitchFamily="18" charset="0"/>
              </a:rPr>
              <a:t>Exception handling and speculation:</a:t>
            </a:r>
          </a:p>
          <a:p>
            <a:pPr marL="624205" indent="-514350">
              <a:buFont typeface="+mj-lt"/>
              <a:buAutoNum type="arabicPeriod"/>
            </a:pPr>
            <a:r>
              <a:rPr lang="en-IN" sz="2600" dirty="0" err="1">
                <a:latin typeface="Times New Roman" panose="02020603050405020304" pitchFamily="18" charset="0"/>
                <a:cs typeface="Times New Roman" panose="02020603050405020304" pitchFamily="18" charset="0"/>
              </a:rPr>
              <a:t>Nondeterminacy</a:t>
            </a:r>
            <a:r>
              <a:rPr lang="en-IN" sz="2600" dirty="0">
                <a:latin typeface="Times New Roman" panose="02020603050405020304" pitchFamily="18" charset="0"/>
                <a:cs typeface="Times New Roman" panose="02020603050405020304" pitchFamily="18" charset="0"/>
              </a:rPr>
              <a:t>:</a:t>
            </a:r>
          </a:p>
          <a:p>
            <a:pPr marL="109855" indent="0">
              <a:buNone/>
            </a:pPr>
            <a:endParaRPr lang="en-US" sz="2800" b="1" u="sng" dirty="0">
              <a:solidFill>
                <a:srgbClr val="FF000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5</a:t>
            </a:fld>
            <a:endParaRPr lang="en-US"/>
          </a:p>
        </p:txBody>
      </p:sp>
      <p:sp>
        <p:nvSpPr>
          <p:cNvPr id="2" name="Title 1"/>
          <p:cNvSpPr>
            <a:spLocks noGrp="1"/>
          </p:cNvSpPr>
          <p:nvPr>
            <p:ph type="title"/>
          </p:nvPr>
        </p:nvSpPr>
        <p:spPr>
          <a:xfrm>
            <a:off x="143352" y="-61216"/>
            <a:ext cx="8763000" cy="823215"/>
          </a:xfrm>
        </p:spPr>
        <p:txBody>
          <a:bodyPr>
            <a:noAutofit/>
          </a:bodyPr>
          <a:lstStyle/>
          <a:p>
            <a:pPr marL="109855"/>
            <a:r>
              <a:rPr lang="en-IN" sz="3200" u="sng" dirty="0">
                <a:solidFill>
                  <a:srgbClr val="FF0000"/>
                </a:solidFill>
              </a:rPr>
              <a:t>Control Flow </a:t>
            </a:r>
            <a:endParaRPr lang="en-IN" sz="3200" dirty="0">
              <a:solidFill>
                <a:srgbClr val="FF0000"/>
              </a:solidFill>
            </a:endParaRPr>
          </a:p>
        </p:txBody>
      </p:sp>
      <p:sp>
        <p:nvSpPr>
          <p:cNvPr id="8" name="Rectangle 3"/>
          <p:cNvSpPr>
            <a:spLocks noChangeArrowheads="1"/>
          </p:cNvSpPr>
          <p:nvPr/>
        </p:nvSpPr>
        <p:spPr bwMode="auto">
          <a:xfrm>
            <a:off x="533400" y="30465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317756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51" y="685799"/>
            <a:ext cx="8689561" cy="6087269"/>
          </a:xfrm>
        </p:spPr>
        <p:txBody>
          <a:bodyPr>
            <a:normAutofit lnSpcReduction="10000"/>
          </a:bodyPr>
          <a:lstStyle/>
          <a:p>
            <a:pPr marL="109855" indent="0" algn="just">
              <a:buNone/>
            </a:pPr>
            <a:r>
              <a:rPr lang="en-IN" sz="2400" b="1" dirty="0"/>
              <a:t>Iterators</a:t>
            </a:r>
            <a:endParaRPr lang="en-US" sz="2400" b="1"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In all of the examples we have seen so far  a for loop iterates over the elements of an arithmetic sequence.</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In general, however, we may wish to iterate over the elements of any well-defined set (what are often called containers or collections in object-oriented code). </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err="1">
                <a:latin typeface="Times New Roman" panose="02020603050405020304" pitchFamily="18" charset="0"/>
                <a:cs typeface="Times New Roman" panose="02020603050405020304" pitchFamily="18" charset="0"/>
              </a:rPr>
              <a:t>Clu</a:t>
            </a:r>
            <a:r>
              <a:rPr lang="en-US" sz="2400" dirty="0">
                <a:latin typeface="Times New Roman" panose="02020603050405020304" pitchFamily="18" charset="0"/>
                <a:cs typeface="Times New Roman" panose="02020603050405020304" pitchFamily="18" charset="0"/>
              </a:rPr>
              <a:t>, Python, Ruby, and C# introduced an elegant iterator mechanism to do precisely that. C++ and Java, define a standard interface for iterator objects (sometimes called enumerators) that are equally easy to use, but not as </a:t>
            </a:r>
            <a:r>
              <a:rPr lang="en-IN" sz="2400" dirty="0">
                <a:latin typeface="Times New Roman" panose="02020603050405020304" pitchFamily="18" charset="0"/>
                <a:cs typeface="Times New Roman" panose="02020603050405020304" pitchFamily="18" charset="0"/>
              </a:rPr>
              <a:t>easy to write.</a:t>
            </a:r>
          </a:p>
          <a:p>
            <a:pPr algn="just"/>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Icon (name of Language) , conversely, provides a generalization of iterators, known as generators, that combines enumeration with backtracking search</a:t>
            </a:r>
            <a:endParaRPr lang="en-IN" sz="2400"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50</a:t>
            </a:fld>
            <a:endParaRPr lang="en-US"/>
          </a:p>
        </p:txBody>
      </p:sp>
      <p:sp>
        <p:nvSpPr>
          <p:cNvPr id="2" name="Title 1"/>
          <p:cNvSpPr>
            <a:spLocks noGrp="1"/>
          </p:cNvSpPr>
          <p:nvPr>
            <p:ph type="title"/>
          </p:nvPr>
        </p:nvSpPr>
        <p:spPr>
          <a:xfrm>
            <a:off x="143352" y="-61216"/>
            <a:ext cx="8763000" cy="823215"/>
          </a:xfrm>
        </p:spPr>
        <p:txBody>
          <a:bodyPr>
            <a:noAutofit/>
          </a:bodyPr>
          <a:lstStyle/>
          <a:p>
            <a:pPr marL="109855"/>
            <a:r>
              <a:rPr lang="en-IN" sz="3200" u="sng" dirty="0">
                <a:solidFill>
                  <a:srgbClr val="FF0000"/>
                </a:solidFill>
              </a:rPr>
              <a:t>Control Flow </a:t>
            </a:r>
            <a:endParaRPr lang="en-IN" sz="3200" dirty="0">
              <a:solidFill>
                <a:srgbClr val="FF0000"/>
              </a:solidFill>
            </a:endParaRPr>
          </a:p>
        </p:txBody>
      </p:sp>
      <p:sp>
        <p:nvSpPr>
          <p:cNvPr id="8" name="Rectangle 3"/>
          <p:cNvSpPr>
            <a:spLocks noChangeArrowheads="1"/>
          </p:cNvSpPr>
          <p:nvPr/>
        </p:nvSpPr>
        <p:spPr bwMode="auto">
          <a:xfrm>
            <a:off x="533400" y="30465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025325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51" y="685800"/>
            <a:ext cx="8689561" cy="5654106"/>
          </a:xfrm>
        </p:spPr>
        <p:txBody>
          <a:bodyPr>
            <a:normAutofit/>
          </a:bodyPr>
          <a:lstStyle/>
          <a:p>
            <a:pPr marL="109855" indent="0">
              <a:buNone/>
            </a:pPr>
            <a:r>
              <a:rPr lang="en-US" sz="2400" b="1" dirty="0">
                <a:solidFill>
                  <a:srgbClr val="FF0000"/>
                </a:solidFill>
              </a:rPr>
              <a:t>FOR </a:t>
            </a:r>
            <a:r>
              <a:rPr lang="en-US" sz="2400" b="1" dirty="0" err="1">
                <a:solidFill>
                  <a:srgbClr val="FF0000"/>
                </a:solidFill>
              </a:rPr>
              <a:t>i</a:t>
            </a:r>
            <a:r>
              <a:rPr lang="en-US" sz="2400" b="1" dirty="0">
                <a:solidFill>
                  <a:srgbClr val="FF0000"/>
                </a:solidFill>
              </a:rPr>
              <a:t> := first TO last BY step DO</a:t>
            </a:r>
          </a:p>
          <a:p>
            <a:pPr marL="109855" indent="0">
              <a:buNone/>
            </a:pPr>
            <a:r>
              <a:rPr lang="en-IN" sz="2400" b="1" dirty="0">
                <a:solidFill>
                  <a:srgbClr val="FF0000"/>
                </a:solidFill>
              </a:rPr>
              <a:t>...</a:t>
            </a:r>
          </a:p>
          <a:p>
            <a:pPr marL="109855" indent="0">
              <a:buNone/>
            </a:pPr>
            <a:r>
              <a:rPr lang="en-IN" sz="2400" b="1" dirty="0">
                <a:solidFill>
                  <a:srgbClr val="FF0000"/>
                </a:solidFill>
              </a:rPr>
              <a:t>END</a:t>
            </a:r>
          </a:p>
          <a:p>
            <a:pPr marL="109855" indent="0">
              <a:buNone/>
            </a:pPr>
            <a:endParaRPr lang="en-US" sz="2400" b="1" dirty="0">
              <a:solidFill>
                <a:srgbClr val="FF0000"/>
              </a:solidFill>
            </a:endParaRPr>
          </a:p>
          <a:p>
            <a:pPr marL="109855" indent="0">
              <a:buNone/>
            </a:pPr>
            <a:r>
              <a:rPr lang="en-US" sz="2400" b="1" dirty="0"/>
              <a:t>would be written as follows in Python</a:t>
            </a:r>
            <a:r>
              <a:rPr lang="en-US" sz="2400" b="1" dirty="0">
                <a:solidFill>
                  <a:srgbClr val="FF0000"/>
                </a:solidFill>
              </a:rPr>
              <a:t>.</a:t>
            </a:r>
          </a:p>
          <a:p>
            <a:pPr marL="109855" indent="0">
              <a:buNone/>
            </a:pPr>
            <a:endParaRPr lang="en-US" sz="2400" b="1" dirty="0">
              <a:solidFill>
                <a:srgbClr val="FF0000"/>
              </a:solidFill>
            </a:endParaRPr>
          </a:p>
          <a:p>
            <a:pPr marL="109855" indent="0">
              <a:buNone/>
            </a:pPr>
            <a:r>
              <a:rPr lang="en-US" sz="2400" b="1" dirty="0">
                <a:solidFill>
                  <a:srgbClr val="FF0000"/>
                </a:solidFill>
              </a:rPr>
              <a:t>for </a:t>
            </a:r>
            <a:r>
              <a:rPr lang="en-US" sz="2400" b="1" dirty="0" err="1">
                <a:solidFill>
                  <a:srgbClr val="FF0000"/>
                </a:solidFill>
              </a:rPr>
              <a:t>i</a:t>
            </a:r>
            <a:r>
              <a:rPr lang="en-US" sz="2400" b="1" dirty="0">
                <a:solidFill>
                  <a:srgbClr val="FF0000"/>
                </a:solidFill>
              </a:rPr>
              <a:t> in range(first, last, step):</a:t>
            </a:r>
          </a:p>
          <a:p>
            <a:pPr marL="109855" indent="0">
              <a:buNone/>
            </a:pPr>
            <a:endParaRPr lang="en-US" sz="2400" b="1" dirty="0">
              <a:solidFill>
                <a:srgbClr val="FF0000"/>
              </a:solidFill>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Here range is a built-in iterator that yields the integers from first to first + (last − first)/step × step in increments of step.</a:t>
            </a: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51</a:t>
            </a:fld>
            <a:endParaRPr lang="en-US"/>
          </a:p>
        </p:txBody>
      </p:sp>
      <p:sp>
        <p:nvSpPr>
          <p:cNvPr id="2" name="Title 1"/>
          <p:cNvSpPr>
            <a:spLocks noGrp="1"/>
          </p:cNvSpPr>
          <p:nvPr>
            <p:ph type="title"/>
          </p:nvPr>
        </p:nvSpPr>
        <p:spPr>
          <a:xfrm>
            <a:off x="143352" y="-61216"/>
            <a:ext cx="8763000" cy="823215"/>
          </a:xfrm>
        </p:spPr>
        <p:txBody>
          <a:bodyPr>
            <a:noAutofit/>
          </a:bodyPr>
          <a:lstStyle/>
          <a:p>
            <a:pPr marL="109855"/>
            <a:r>
              <a:rPr lang="en-IN" sz="3200" u="sng" dirty="0">
                <a:solidFill>
                  <a:srgbClr val="FF0000"/>
                </a:solidFill>
              </a:rPr>
              <a:t>Control Flow </a:t>
            </a:r>
            <a:endParaRPr lang="en-IN" sz="3200" dirty="0">
              <a:solidFill>
                <a:srgbClr val="FF0000"/>
              </a:solidFill>
            </a:endParaRPr>
          </a:p>
        </p:txBody>
      </p:sp>
      <p:sp>
        <p:nvSpPr>
          <p:cNvPr id="8" name="Rectangle 3"/>
          <p:cNvSpPr>
            <a:spLocks noChangeArrowheads="1"/>
          </p:cNvSpPr>
          <p:nvPr/>
        </p:nvSpPr>
        <p:spPr bwMode="auto">
          <a:xfrm>
            <a:off x="533400" y="30465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780137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34B893-AA4C-4122-A859-DFA6A9B832B5}"/>
              </a:ext>
            </a:extLst>
          </p:cNvPr>
          <p:cNvSpPr>
            <a:spLocks noGrp="1"/>
          </p:cNvSpPr>
          <p:nvPr>
            <p:ph idx="1"/>
          </p:nvPr>
        </p:nvSpPr>
        <p:spPr/>
        <p:txBody>
          <a:bodyPr/>
          <a:lstStyle/>
          <a:p>
            <a:endParaRPr lang="en-IN"/>
          </a:p>
        </p:txBody>
      </p:sp>
      <p:sp>
        <p:nvSpPr>
          <p:cNvPr id="3" name="Footer Placeholder 2">
            <a:extLst>
              <a:ext uri="{FF2B5EF4-FFF2-40B4-BE49-F238E27FC236}">
                <a16:creationId xmlns:a16="http://schemas.microsoft.com/office/drawing/2014/main" id="{8397F810-9577-4B82-B307-99480914BEAF}"/>
              </a:ext>
            </a:extLst>
          </p:cNvPr>
          <p:cNvSpPr>
            <a:spLocks noGrp="1"/>
          </p:cNvSpPr>
          <p:nvPr>
            <p:ph type="ftr" sz="quarter" idx="11"/>
          </p:nvPr>
        </p:nvSpPr>
        <p:spPr/>
        <p:txBody>
          <a:bodyPr/>
          <a:lstStyle/>
          <a:p>
            <a:r>
              <a:rPr lang="en-US"/>
              <a:t>Dept. of Computer Application (RCOEM)</a:t>
            </a:r>
          </a:p>
        </p:txBody>
      </p:sp>
      <p:sp>
        <p:nvSpPr>
          <p:cNvPr id="4" name="Slide Number Placeholder 3">
            <a:extLst>
              <a:ext uri="{FF2B5EF4-FFF2-40B4-BE49-F238E27FC236}">
                <a16:creationId xmlns:a16="http://schemas.microsoft.com/office/drawing/2014/main" id="{C785C735-77E6-49F5-AC1D-5D60BF501813}"/>
              </a:ext>
            </a:extLst>
          </p:cNvPr>
          <p:cNvSpPr>
            <a:spLocks noGrp="1"/>
          </p:cNvSpPr>
          <p:nvPr>
            <p:ph type="sldNum" sz="quarter" idx="12"/>
          </p:nvPr>
        </p:nvSpPr>
        <p:spPr/>
        <p:txBody>
          <a:bodyPr/>
          <a:lstStyle/>
          <a:p>
            <a:fld id="{B6F15528-21DE-4FAA-801E-634DDDAF4B2B}" type="slidenum">
              <a:rPr lang="en-US" smtClean="0"/>
              <a:pPr/>
              <a:t>52</a:t>
            </a:fld>
            <a:endParaRPr lang="en-US"/>
          </a:p>
        </p:txBody>
      </p:sp>
      <p:sp>
        <p:nvSpPr>
          <p:cNvPr id="5" name="Title 4">
            <a:extLst>
              <a:ext uri="{FF2B5EF4-FFF2-40B4-BE49-F238E27FC236}">
                <a16:creationId xmlns:a16="http://schemas.microsoft.com/office/drawing/2014/main" id="{4A6C95BE-18C6-4FEF-B38B-594CA660E6DE}"/>
              </a:ext>
            </a:extLst>
          </p:cNvPr>
          <p:cNvSpPr>
            <a:spLocks noGrp="1"/>
          </p:cNvSpPr>
          <p:nvPr>
            <p:ph type="title"/>
          </p:nvPr>
        </p:nvSpPr>
        <p:spPr/>
        <p:txBody>
          <a:bodyPr/>
          <a:lstStyle/>
          <a:p>
            <a:endParaRPr lang="en-IN"/>
          </a:p>
        </p:txBody>
      </p:sp>
      <p:pic>
        <p:nvPicPr>
          <p:cNvPr id="7" name="Picture 6">
            <a:extLst>
              <a:ext uri="{FF2B5EF4-FFF2-40B4-BE49-F238E27FC236}">
                <a16:creationId xmlns:a16="http://schemas.microsoft.com/office/drawing/2014/main" id="{5E0B89D9-7E36-4F60-AAA8-039E2C76B492}"/>
              </a:ext>
            </a:extLst>
          </p:cNvPr>
          <p:cNvPicPr>
            <a:picLocks noChangeAspect="1"/>
          </p:cNvPicPr>
          <p:nvPr/>
        </p:nvPicPr>
        <p:blipFill rotWithShape="1">
          <a:blip r:embed="rId2"/>
          <a:srcRect l="833" t="12006" r="2500" b="17407"/>
          <a:stretch/>
        </p:blipFill>
        <p:spPr>
          <a:xfrm>
            <a:off x="76200" y="1080674"/>
            <a:ext cx="8839200" cy="4786725"/>
          </a:xfrm>
          <a:prstGeom prst="rect">
            <a:avLst/>
          </a:prstGeom>
        </p:spPr>
      </p:pic>
    </p:spTree>
    <p:extLst>
      <p:ext uri="{BB962C8B-B14F-4D97-AF65-F5344CB8AC3E}">
        <p14:creationId xmlns:p14="http://schemas.microsoft.com/office/powerpoint/2010/main" val="32576464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51" y="685799"/>
            <a:ext cx="8689561" cy="6087269"/>
          </a:xfrm>
        </p:spPr>
        <p:txBody>
          <a:bodyPr>
            <a:normAutofit lnSpcReduction="10000"/>
          </a:bodyPr>
          <a:lstStyle/>
          <a:p>
            <a:pPr marL="109855" indent="0" algn="ctr">
              <a:buNone/>
            </a:pPr>
            <a:r>
              <a:rPr lang="en-US" sz="2600" b="1" dirty="0">
                <a:solidFill>
                  <a:srgbClr val="002060"/>
                </a:solidFill>
                <a:latin typeface="Times New Roman" panose="02020603050405020304" pitchFamily="18" charset="0"/>
                <a:cs typeface="Times New Roman" panose="02020603050405020304" pitchFamily="18" charset="0"/>
              </a:rPr>
              <a:t>2</a:t>
            </a:r>
            <a:r>
              <a:rPr lang="en-US" sz="2800" b="1" dirty="0">
                <a:solidFill>
                  <a:srgbClr val="002060"/>
                </a:solidFill>
                <a:latin typeface="Times New Roman" panose="02020603050405020304" pitchFamily="18" charset="0"/>
                <a:cs typeface="Times New Roman" panose="02020603050405020304" pitchFamily="18" charset="0"/>
              </a:rPr>
              <a:t>. </a:t>
            </a:r>
            <a:r>
              <a:rPr lang="en-IN" sz="2800" b="1" dirty="0">
                <a:solidFill>
                  <a:srgbClr val="002060"/>
                </a:solidFill>
              </a:rPr>
              <a:t>Logically Controlled Loops</a:t>
            </a:r>
          </a:p>
          <a:p>
            <a:r>
              <a:rPr lang="en-US" sz="2800" dirty="0">
                <a:latin typeface="Times New Roman" panose="02020603050405020304" pitchFamily="18" charset="0"/>
                <a:cs typeface="Times New Roman" panose="02020603050405020304" pitchFamily="18" charset="0"/>
              </a:rPr>
              <a:t>In comparison to enumeration-controlled loops, logically controlled loops have </a:t>
            </a:r>
            <a:r>
              <a:rPr lang="en-IN" sz="2800" dirty="0">
                <a:latin typeface="Times New Roman" panose="02020603050405020304" pitchFamily="18" charset="0"/>
                <a:cs typeface="Times New Roman" panose="02020603050405020304" pitchFamily="18" charset="0"/>
              </a:rPr>
              <a:t>many fewer semantic subtleties.</a:t>
            </a:r>
          </a:p>
          <a:p>
            <a:endParaRPr lang="en-US" sz="2800" dirty="0">
              <a:solidFill>
                <a:srgbClr val="002060"/>
              </a:solidFill>
              <a:latin typeface="Times New Roman" panose="02020603050405020304" pitchFamily="18" charset="0"/>
              <a:cs typeface="Times New Roman" panose="02020603050405020304" pitchFamily="18" charset="0"/>
            </a:endParaRPr>
          </a:p>
          <a:p>
            <a:r>
              <a:rPr lang="en-IN" sz="2800" dirty="0">
                <a:latin typeface="Times New Roman" panose="02020603050405020304" pitchFamily="18" charset="0"/>
                <a:cs typeface="Times New Roman" panose="02020603050405020304" pitchFamily="18" charset="0"/>
              </a:rPr>
              <a:t>The familiar </a:t>
            </a:r>
            <a:r>
              <a:rPr lang="en-US" sz="2800" dirty="0">
                <a:latin typeface="Times New Roman" panose="02020603050405020304" pitchFamily="18" charset="0"/>
                <a:cs typeface="Times New Roman" panose="02020603050405020304" pitchFamily="18" charset="0"/>
              </a:rPr>
              <a:t>while loop syntax for this was introduced in </a:t>
            </a:r>
            <a:r>
              <a:rPr lang="en-US" sz="2800" dirty="0" err="1">
                <a:latin typeface="Times New Roman" panose="02020603050405020304" pitchFamily="18" charset="0"/>
                <a:cs typeface="Times New Roman" panose="02020603050405020304" pitchFamily="18" charset="0"/>
              </a:rPr>
              <a:t>Algol</a:t>
            </a:r>
            <a:r>
              <a:rPr lang="en-US" sz="2800" dirty="0">
                <a:latin typeface="Times New Roman" panose="02020603050405020304" pitchFamily="18" charset="0"/>
                <a:cs typeface="Times New Roman" panose="02020603050405020304" pitchFamily="18" charset="0"/>
              </a:rPr>
              <a:t>-W: Ex: </a:t>
            </a:r>
            <a:r>
              <a:rPr lang="en-IN" sz="2800" dirty="0">
                <a:latin typeface="Times New Roman" panose="02020603050405020304" pitchFamily="18" charset="0"/>
                <a:cs typeface="Times New Roman" panose="02020603050405020304" pitchFamily="18" charset="0"/>
              </a:rPr>
              <a:t>While loop in Pascal</a:t>
            </a:r>
          </a:p>
          <a:p>
            <a:endParaRPr lang="en-US" sz="2800" dirty="0">
              <a:latin typeface="Times New Roman" panose="02020603050405020304" pitchFamily="18" charset="0"/>
              <a:cs typeface="Times New Roman" panose="02020603050405020304" pitchFamily="18" charset="0"/>
            </a:endParaRPr>
          </a:p>
          <a:p>
            <a:pPr marL="109855" indent="0">
              <a:buNone/>
            </a:pPr>
            <a:r>
              <a:rPr lang="en-IN" sz="2800" b="1" dirty="0">
                <a:solidFill>
                  <a:srgbClr val="FF0000"/>
                </a:solidFill>
                <a:latin typeface="Times New Roman" panose="02020603050405020304" pitchFamily="18" charset="0"/>
                <a:cs typeface="Times New Roman" panose="02020603050405020304" pitchFamily="18" charset="0"/>
              </a:rPr>
              <a:t>while condition do statement</a:t>
            </a: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To allow the body of the loop to be a statement list, most modern languages use an explicit concluding keyword (e.g., end), or bracket the body with delimiters (e.g., { . . . }). A few languages (notably Python) indicate the body with an extra </a:t>
            </a:r>
            <a:r>
              <a:rPr lang="en-IN" sz="2800" dirty="0">
                <a:latin typeface="Times New Roman" panose="02020603050405020304" pitchFamily="18" charset="0"/>
                <a:cs typeface="Times New Roman" panose="02020603050405020304" pitchFamily="18" charset="0"/>
              </a:rPr>
              <a:t>level of indentation.</a:t>
            </a: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53</a:t>
            </a:fld>
            <a:endParaRPr lang="en-US"/>
          </a:p>
        </p:txBody>
      </p:sp>
      <p:sp>
        <p:nvSpPr>
          <p:cNvPr id="2" name="Title 1"/>
          <p:cNvSpPr>
            <a:spLocks noGrp="1"/>
          </p:cNvSpPr>
          <p:nvPr>
            <p:ph type="title"/>
          </p:nvPr>
        </p:nvSpPr>
        <p:spPr>
          <a:xfrm>
            <a:off x="143352" y="-61216"/>
            <a:ext cx="8763000" cy="823215"/>
          </a:xfrm>
        </p:spPr>
        <p:txBody>
          <a:bodyPr>
            <a:noAutofit/>
          </a:bodyPr>
          <a:lstStyle/>
          <a:p>
            <a:pPr marL="109855"/>
            <a:r>
              <a:rPr lang="en-IN" sz="3200" u="sng" dirty="0">
                <a:solidFill>
                  <a:srgbClr val="FF0000"/>
                </a:solidFill>
              </a:rPr>
              <a:t>Control Flow </a:t>
            </a:r>
            <a:endParaRPr lang="en-IN" sz="3200" dirty="0">
              <a:solidFill>
                <a:srgbClr val="FF0000"/>
              </a:solidFill>
            </a:endParaRPr>
          </a:p>
        </p:txBody>
      </p:sp>
      <p:sp>
        <p:nvSpPr>
          <p:cNvPr id="8" name="Rectangle 3"/>
          <p:cNvSpPr>
            <a:spLocks noChangeArrowheads="1"/>
          </p:cNvSpPr>
          <p:nvPr/>
        </p:nvSpPr>
        <p:spPr bwMode="auto">
          <a:xfrm>
            <a:off x="533400" y="30465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119905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B64C855-26E7-4035-B993-946E0694CE27}"/>
              </a:ext>
            </a:extLst>
          </p:cNvPr>
          <p:cNvSpPr>
            <a:spLocks noGrp="1"/>
          </p:cNvSpPr>
          <p:nvPr>
            <p:ph idx="1"/>
          </p:nvPr>
        </p:nvSpPr>
        <p:spPr/>
        <p:txBody>
          <a:bodyPr/>
          <a:lstStyle/>
          <a:p>
            <a:endParaRPr lang="en-IN"/>
          </a:p>
        </p:txBody>
      </p:sp>
      <p:sp>
        <p:nvSpPr>
          <p:cNvPr id="3" name="Footer Placeholder 2">
            <a:extLst>
              <a:ext uri="{FF2B5EF4-FFF2-40B4-BE49-F238E27FC236}">
                <a16:creationId xmlns:a16="http://schemas.microsoft.com/office/drawing/2014/main" id="{C3507F0F-3249-45AC-829F-11306A86C184}"/>
              </a:ext>
            </a:extLst>
          </p:cNvPr>
          <p:cNvSpPr>
            <a:spLocks noGrp="1"/>
          </p:cNvSpPr>
          <p:nvPr>
            <p:ph type="ftr" sz="quarter" idx="11"/>
          </p:nvPr>
        </p:nvSpPr>
        <p:spPr/>
        <p:txBody>
          <a:bodyPr/>
          <a:lstStyle/>
          <a:p>
            <a:r>
              <a:rPr lang="en-US"/>
              <a:t>Dept. of Computer Application (RCOEM)</a:t>
            </a:r>
          </a:p>
        </p:txBody>
      </p:sp>
      <p:sp>
        <p:nvSpPr>
          <p:cNvPr id="4" name="Slide Number Placeholder 3">
            <a:extLst>
              <a:ext uri="{FF2B5EF4-FFF2-40B4-BE49-F238E27FC236}">
                <a16:creationId xmlns:a16="http://schemas.microsoft.com/office/drawing/2014/main" id="{DB990C8F-D6F2-42BB-9621-2DAD03DF53F9}"/>
              </a:ext>
            </a:extLst>
          </p:cNvPr>
          <p:cNvSpPr>
            <a:spLocks noGrp="1"/>
          </p:cNvSpPr>
          <p:nvPr>
            <p:ph type="sldNum" sz="quarter" idx="12"/>
          </p:nvPr>
        </p:nvSpPr>
        <p:spPr/>
        <p:txBody>
          <a:bodyPr/>
          <a:lstStyle/>
          <a:p>
            <a:fld id="{B6F15528-21DE-4FAA-801E-634DDDAF4B2B}" type="slidenum">
              <a:rPr lang="en-US" smtClean="0"/>
              <a:pPr/>
              <a:t>54</a:t>
            </a:fld>
            <a:endParaRPr lang="en-US"/>
          </a:p>
        </p:txBody>
      </p:sp>
      <p:sp>
        <p:nvSpPr>
          <p:cNvPr id="5" name="Title 4">
            <a:extLst>
              <a:ext uri="{FF2B5EF4-FFF2-40B4-BE49-F238E27FC236}">
                <a16:creationId xmlns:a16="http://schemas.microsoft.com/office/drawing/2014/main" id="{8E65B256-B392-472B-A5FF-D72C604CB52F}"/>
              </a:ext>
            </a:extLst>
          </p:cNvPr>
          <p:cNvSpPr>
            <a:spLocks noGrp="1"/>
          </p:cNvSpPr>
          <p:nvPr>
            <p:ph type="title"/>
          </p:nvPr>
        </p:nvSpPr>
        <p:spPr/>
        <p:txBody>
          <a:bodyPr/>
          <a:lstStyle/>
          <a:p>
            <a:endParaRPr lang="en-IN"/>
          </a:p>
        </p:txBody>
      </p:sp>
      <p:pic>
        <p:nvPicPr>
          <p:cNvPr id="7" name="Picture 6">
            <a:extLst>
              <a:ext uri="{FF2B5EF4-FFF2-40B4-BE49-F238E27FC236}">
                <a16:creationId xmlns:a16="http://schemas.microsoft.com/office/drawing/2014/main" id="{E654D85C-6356-4500-9CEA-12E0169016D6}"/>
              </a:ext>
            </a:extLst>
          </p:cNvPr>
          <p:cNvPicPr>
            <a:picLocks noChangeAspect="1"/>
          </p:cNvPicPr>
          <p:nvPr/>
        </p:nvPicPr>
        <p:blipFill rotWithShape="1">
          <a:blip r:embed="rId2"/>
          <a:srcRect l="833" t="15926" r="2500" b="30741"/>
          <a:stretch/>
        </p:blipFill>
        <p:spPr>
          <a:xfrm>
            <a:off x="173832" y="426729"/>
            <a:ext cx="8839200" cy="3307071"/>
          </a:xfrm>
          <a:prstGeom prst="rect">
            <a:avLst/>
          </a:prstGeom>
        </p:spPr>
      </p:pic>
      <p:pic>
        <p:nvPicPr>
          <p:cNvPr id="9" name="Picture 8">
            <a:extLst>
              <a:ext uri="{FF2B5EF4-FFF2-40B4-BE49-F238E27FC236}">
                <a16:creationId xmlns:a16="http://schemas.microsoft.com/office/drawing/2014/main" id="{23E36F08-60E5-4094-B2D7-119D8F4AAA3F}"/>
              </a:ext>
            </a:extLst>
          </p:cNvPr>
          <p:cNvPicPr>
            <a:picLocks noChangeAspect="1"/>
          </p:cNvPicPr>
          <p:nvPr/>
        </p:nvPicPr>
        <p:blipFill rotWithShape="1">
          <a:blip r:embed="rId3"/>
          <a:srcRect l="834" t="18685" r="7500" b="32223"/>
          <a:stretch/>
        </p:blipFill>
        <p:spPr>
          <a:xfrm>
            <a:off x="173832" y="3503952"/>
            <a:ext cx="8589168" cy="2744448"/>
          </a:xfrm>
          <a:prstGeom prst="rect">
            <a:avLst/>
          </a:prstGeom>
        </p:spPr>
      </p:pic>
    </p:spTree>
    <p:extLst>
      <p:ext uri="{BB962C8B-B14F-4D97-AF65-F5344CB8AC3E}">
        <p14:creationId xmlns:p14="http://schemas.microsoft.com/office/powerpoint/2010/main" val="19247295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1AB62E9-CA01-4EAB-9888-43F2F05875AB}"/>
              </a:ext>
            </a:extLst>
          </p:cNvPr>
          <p:cNvSpPr>
            <a:spLocks noGrp="1"/>
          </p:cNvSpPr>
          <p:nvPr>
            <p:ph type="ftr" sz="quarter" idx="11"/>
          </p:nvPr>
        </p:nvSpPr>
        <p:spPr/>
        <p:txBody>
          <a:bodyPr/>
          <a:lstStyle/>
          <a:p>
            <a:r>
              <a:rPr lang="en-US"/>
              <a:t>Dept. of Computer Application (RCOEM)</a:t>
            </a:r>
          </a:p>
        </p:txBody>
      </p:sp>
      <p:sp>
        <p:nvSpPr>
          <p:cNvPr id="4" name="Slide Number Placeholder 3">
            <a:extLst>
              <a:ext uri="{FF2B5EF4-FFF2-40B4-BE49-F238E27FC236}">
                <a16:creationId xmlns:a16="http://schemas.microsoft.com/office/drawing/2014/main" id="{742BD156-D005-41F5-AF55-6C4FA4EABCA7}"/>
              </a:ext>
            </a:extLst>
          </p:cNvPr>
          <p:cNvSpPr>
            <a:spLocks noGrp="1"/>
          </p:cNvSpPr>
          <p:nvPr>
            <p:ph type="sldNum" sz="quarter" idx="12"/>
          </p:nvPr>
        </p:nvSpPr>
        <p:spPr/>
        <p:txBody>
          <a:bodyPr/>
          <a:lstStyle/>
          <a:p>
            <a:fld id="{B6F15528-21DE-4FAA-801E-634DDDAF4B2B}" type="slidenum">
              <a:rPr lang="en-US" smtClean="0"/>
              <a:pPr/>
              <a:t>55</a:t>
            </a:fld>
            <a:endParaRPr lang="en-US"/>
          </a:p>
        </p:txBody>
      </p:sp>
      <p:sp>
        <p:nvSpPr>
          <p:cNvPr id="5" name="Title 4">
            <a:extLst>
              <a:ext uri="{FF2B5EF4-FFF2-40B4-BE49-F238E27FC236}">
                <a16:creationId xmlns:a16="http://schemas.microsoft.com/office/drawing/2014/main" id="{5D446FEB-7026-46DA-A9E4-C70CBFC378DC}"/>
              </a:ext>
            </a:extLst>
          </p:cNvPr>
          <p:cNvSpPr>
            <a:spLocks noGrp="1"/>
          </p:cNvSpPr>
          <p:nvPr>
            <p:ph type="title"/>
          </p:nvPr>
        </p:nvSpPr>
        <p:spPr/>
        <p:txBody>
          <a:bodyPr/>
          <a:lstStyle/>
          <a:p>
            <a:endParaRPr lang="en-IN"/>
          </a:p>
        </p:txBody>
      </p:sp>
      <p:pic>
        <p:nvPicPr>
          <p:cNvPr id="7" name="Picture 6">
            <a:extLst>
              <a:ext uri="{FF2B5EF4-FFF2-40B4-BE49-F238E27FC236}">
                <a16:creationId xmlns:a16="http://schemas.microsoft.com/office/drawing/2014/main" id="{574AF818-2F64-4464-A9C6-91F8349AB1CF}"/>
              </a:ext>
            </a:extLst>
          </p:cNvPr>
          <p:cNvPicPr>
            <a:picLocks noChangeAspect="1"/>
          </p:cNvPicPr>
          <p:nvPr/>
        </p:nvPicPr>
        <p:blipFill rotWithShape="1">
          <a:blip r:embed="rId2"/>
          <a:srcRect l="408" t="8518" r="13333" b="14445"/>
          <a:stretch/>
        </p:blipFill>
        <p:spPr>
          <a:xfrm>
            <a:off x="304800" y="1295400"/>
            <a:ext cx="7887478" cy="3962400"/>
          </a:xfrm>
          <a:prstGeom prst="rect">
            <a:avLst/>
          </a:prstGeom>
        </p:spPr>
      </p:pic>
      <p:sp>
        <p:nvSpPr>
          <p:cNvPr id="9" name="Content Placeholder 8">
            <a:extLst>
              <a:ext uri="{FF2B5EF4-FFF2-40B4-BE49-F238E27FC236}">
                <a16:creationId xmlns:a16="http://schemas.microsoft.com/office/drawing/2014/main" id="{828E83D9-2A0E-43F4-B328-D1DDC1949734}"/>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8411202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01FB1A-48F9-4469-B00E-EFDE54A5071E}"/>
              </a:ext>
            </a:extLst>
          </p:cNvPr>
          <p:cNvSpPr>
            <a:spLocks noGrp="1"/>
          </p:cNvSpPr>
          <p:nvPr>
            <p:ph idx="1"/>
          </p:nvPr>
        </p:nvSpPr>
        <p:spPr/>
        <p:txBody>
          <a:bodyPr/>
          <a:lstStyle/>
          <a:p>
            <a:r>
              <a:rPr lang="en-US" dirty="0">
                <a:effectLst/>
                <a:latin typeface="Arial" panose="020B0604020202020204" pitchFamily="34" charset="0"/>
              </a:rPr>
              <a:t>In a C/C++ program, multiple functions can be active at the same time. For example, suppose </a:t>
            </a:r>
            <a:r>
              <a:rPr lang="en-US" dirty="0">
                <a:effectLst/>
                <a:latin typeface="Courier New" panose="02070309020205020404" pitchFamily="49" charset="0"/>
              </a:rPr>
              <a:t>main </a:t>
            </a:r>
            <a:r>
              <a:rPr lang="en-US" dirty="0">
                <a:effectLst/>
                <a:latin typeface="Arial" panose="020B0604020202020204" pitchFamily="34" charset="0"/>
              </a:rPr>
              <a:t>calls </a:t>
            </a:r>
            <a:r>
              <a:rPr lang="en-US" dirty="0">
                <a:effectLst/>
                <a:latin typeface="Courier New" panose="02070309020205020404" pitchFamily="49" charset="0"/>
              </a:rPr>
              <a:t>f</a:t>
            </a:r>
            <a:r>
              <a:rPr lang="en-US" dirty="0">
                <a:effectLst/>
                <a:latin typeface="Arial" panose="020B0604020202020204" pitchFamily="34" charset="0"/>
              </a:rPr>
              <a:t>, which in turn calls </a:t>
            </a:r>
            <a:r>
              <a:rPr lang="en-US" dirty="0">
                <a:effectLst/>
                <a:latin typeface="Courier New" panose="02070309020205020404" pitchFamily="49" charset="0"/>
              </a:rPr>
              <a:t>g</a:t>
            </a:r>
            <a:r>
              <a:rPr lang="en-US" dirty="0">
                <a:effectLst/>
                <a:latin typeface="Arial" panose="020B0604020202020204" pitchFamily="34" charset="0"/>
              </a:rPr>
              <a:t>. Then while </a:t>
            </a:r>
            <a:r>
              <a:rPr lang="en-US" dirty="0">
                <a:effectLst/>
                <a:latin typeface="Courier New" panose="02070309020205020404" pitchFamily="49" charset="0"/>
              </a:rPr>
              <a:t>g </a:t>
            </a:r>
            <a:r>
              <a:rPr lang="en-US" dirty="0">
                <a:effectLst/>
                <a:latin typeface="Arial" panose="020B0604020202020204" pitchFamily="34" charset="0"/>
              </a:rPr>
              <a:t>is executing, </a:t>
            </a:r>
            <a:r>
              <a:rPr lang="en-US" dirty="0">
                <a:effectLst/>
                <a:latin typeface="Courier New" panose="02070309020205020404" pitchFamily="49" charset="0"/>
              </a:rPr>
              <a:t>main</a:t>
            </a:r>
            <a:r>
              <a:rPr lang="en-US" dirty="0">
                <a:effectLst/>
                <a:latin typeface="Arial" panose="020B0604020202020204" pitchFamily="34" charset="0"/>
              </a:rPr>
              <a:t>, </a:t>
            </a:r>
            <a:r>
              <a:rPr lang="en-US" dirty="0">
                <a:effectLst/>
                <a:latin typeface="Courier New" panose="02070309020205020404" pitchFamily="49" charset="0"/>
              </a:rPr>
              <a:t>f</a:t>
            </a:r>
            <a:r>
              <a:rPr lang="en-US" dirty="0">
                <a:effectLst/>
                <a:latin typeface="Arial" panose="020B0604020202020204" pitchFamily="34" charset="0"/>
              </a:rPr>
              <a:t>, and </a:t>
            </a:r>
            <a:r>
              <a:rPr lang="en-US" dirty="0">
                <a:effectLst/>
                <a:latin typeface="Courier New" panose="02070309020205020404" pitchFamily="49" charset="0"/>
              </a:rPr>
              <a:t>g </a:t>
            </a:r>
            <a:r>
              <a:rPr lang="en-US" dirty="0">
                <a:effectLst/>
                <a:latin typeface="Arial" panose="020B0604020202020204" pitchFamily="34" charset="0"/>
              </a:rPr>
              <a:t>are all active. </a:t>
            </a:r>
          </a:p>
          <a:p>
            <a:r>
              <a:rPr lang="en-US" dirty="0">
                <a:effectLst/>
                <a:latin typeface="Arial" panose="020B0604020202020204" pitchFamily="34" charset="0"/>
              </a:rPr>
              <a:t>Each active function has an activation record, a chunk of computer memory which holds the arguments and “normal'' local variables of the function.</a:t>
            </a:r>
            <a:endParaRPr lang="en-IN" dirty="0"/>
          </a:p>
        </p:txBody>
      </p:sp>
      <p:sp>
        <p:nvSpPr>
          <p:cNvPr id="3" name="Footer Placeholder 2">
            <a:extLst>
              <a:ext uri="{FF2B5EF4-FFF2-40B4-BE49-F238E27FC236}">
                <a16:creationId xmlns:a16="http://schemas.microsoft.com/office/drawing/2014/main" id="{A93411F9-28B7-43A7-B6C9-4E1FBD668459}"/>
              </a:ext>
            </a:extLst>
          </p:cNvPr>
          <p:cNvSpPr>
            <a:spLocks noGrp="1"/>
          </p:cNvSpPr>
          <p:nvPr>
            <p:ph type="ftr" sz="quarter" idx="11"/>
          </p:nvPr>
        </p:nvSpPr>
        <p:spPr/>
        <p:txBody>
          <a:bodyPr/>
          <a:lstStyle/>
          <a:p>
            <a:r>
              <a:rPr lang="en-US"/>
              <a:t>Dept. of Computer Application (RCOEM)</a:t>
            </a:r>
          </a:p>
        </p:txBody>
      </p:sp>
      <p:sp>
        <p:nvSpPr>
          <p:cNvPr id="4" name="Slide Number Placeholder 3">
            <a:extLst>
              <a:ext uri="{FF2B5EF4-FFF2-40B4-BE49-F238E27FC236}">
                <a16:creationId xmlns:a16="http://schemas.microsoft.com/office/drawing/2014/main" id="{0A97D25B-1DA6-465D-9F86-09817B586D66}"/>
              </a:ext>
            </a:extLst>
          </p:cNvPr>
          <p:cNvSpPr>
            <a:spLocks noGrp="1"/>
          </p:cNvSpPr>
          <p:nvPr>
            <p:ph type="sldNum" sz="quarter" idx="12"/>
          </p:nvPr>
        </p:nvSpPr>
        <p:spPr/>
        <p:txBody>
          <a:bodyPr/>
          <a:lstStyle/>
          <a:p>
            <a:fld id="{B6F15528-21DE-4FAA-801E-634DDDAF4B2B}" type="slidenum">
              <a:rPr lang="en-US" smtClean="0"/>
              <a:pPr/>
              <a:t>56</a:t>
            </a:fld>
            <a:endParaRPr lang="en-US"/>
          </a:p>
        </p:txBody>
      </p:sp>
      <p:sp>
        <p:nvSpPr>
          <p:cNvPr id="5" name="Title 4">
            <a:extLst>
              <a:ext uri="{FF2B5EF4-FFF2-40B4-BE49-F238E27FC236}">
                <a16:creationId xmlns:a16="http://schemas.microsoft.com/office/drawing/2014/main" id="{21E6829B-0207-4FC9-8554-8A78DB28C9A2}"/>
              </a:ext>
            </a:extLst>
          </p:cNvPr>
          <p:cNvSpPr>
            <a:spLocks noGrp="1"/>
          </p:cNvSpPr>
          <p:nvPr>
            <p:ph type="title"/>
          </p:nvPr>
        </p:nvSpPr>
        <p:spPr/>
        <p:txBody>
          <a:bodyPr/>
          <a:lstStyle/>
          <a:p>
            <a:r>
              <a:rPr lang="en-US" dirty="0"/>
              <a:t>Activation Record Format </a:t>
            </a:r>
            <a:endParaRPr lang="en-IN" dirty="0"/>
          </a:p>
        </p:txBody>
      </p:sp>
    </p:spTree>
    <p:extLst>
      <p:ext uri="{BB962C8B-B14F-4D97-AF65-F5344CB8AC3E}">
        <p14:creationId xmlns:p14="http://schemas.microsoft.com/office/powerpoint/2010/main" val="26454832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8">
            <a:extLst>
              <a:ext uri="{FF2B5EF4-FFF2-40B4-BE49-F238E27FC236}">
                <a16:creationId xmlns:a16="http://schemas.microsoft.com/office/drawing/2014/main" id="{A3606601-BE48-4D8A-A6DE-94B60F842CCF}"/>
              </a:ext>
            </a:extLst>
          </p:cNvPr>
          <p:cNvGraphicFramePr>
            <a:graphicFrameLocks noGrp="1"/>
          </p:cNvGraphicFramePr>
          <p:nvPr>
            <p:ph idx="1"/>
            <p:extLst>
              <p:ext uri="{D42A27DB-BD31-4B8C-83A1-F6EECF244321}">
                <p14:modId xmlns:p14="http://schemas.microsoft.com/office/powerpoint/2010/main" val="1752533433"/>
              </p:ext>
            </p:extLst>
          </p:nvPr>
        </p:nvGraphicFramePr>
        <p:xfrm>
          <a:off x="457200" y="1755949"/>
          <a:ext cx="2133600" cy="2595880"/>
        </p:xfrm>
        <a:graphic>
          <a:graphicData uri="http://schemas.openxmlformats.org/drawingml/2006/table">
            <a:tbl>
              <a:tblPr firstRow="1" bandRow="1">
                <a:tableStyleId>{616DA210-FB5B-4158-B5E0-FEB733F419BA}</a:tableStyleId>
              </a:tblPr>
              <a:tblGrid>
                <a:gridCol w="2133600">
                  <a:extLst>
                    <a:ext uri="{9D8B030D-6E8A-4147-A177-3AD203B41FA5}">
                      <a16:colId xmlns:a16="http://schemas.microsoft.com/office/drawing/2014/main" val="3743983722"/>
                    </a:ext>
                  </a:extLst>
                </a:gridCol>
              </a:tblGrid>
              <a:tr h="370840">
                <a:tc>
                  <a:txBody>
                    <a:bodyPr/>
                    <a:lstStyle/>
                    <a:p>
                      <a:r>
                        <a:rPr lang="en-US" dirty="0"/>
                        <a:t>Temporaries</a:t>
                      </a:r>
                      <a:endParaRPr lang="en-IN" dirty="0"/>
                    </a:p>
                  </a:txBody>
                  <a:tcPr/>
                </a:tc>
                <a:extLst>
                  <a:ext uri="{0D108BD9-81ED-4DB2-BD59-A6C34878D82A}">
                    <a16:rowId xmlns:a16="http://schemas.microsoft.com/office/drawing/2014/main" val="2027989953"/>
                  </a:ext>
                </a:extLst>
              </a:tr>
              <a:tr h="370840">
                <a:tc>
                  <a:txBody>
                    <a:bodyPr/>
                    <a:lstStyle/>
                    <a:p>
                      <a:r>
                        <a:rPr lang="en-US" dirty="0"/>
                        <a:t>Local Data</a:t>
                      </a:r>
                      <a:endParaRPr lang="en-IN" dirty="0"/>
                    </a:p>
                  </a:txBody>
                  <a:tcPr/>
                </a:tc>
                <a:extLst>
                  <a:ext uri="{0D108BD9-81ED-4DB2-BD59-A6C34878D82A}">
                    <a16:rowId xmlns:a16="http://schemas.microsoft.com/office/drawing/2014/main" val="1845549593"/>
                  </a:ext>
                </a:extLst>
              </a:tr>
              <a:tr h="370840">
                <a:tc>
                  <a:txBody>
                    <a:bodyPr/>
                    <a:lstStyle/>
                    <a:p>
                      <a:r>
                        <a:rPr lang="en-US" dirty="0"/>
                        <a:t>Machine Status</a:t>
                      </a:r>
                      <a:endParaRPr lang="en-IN" dirty="0"/>
                    </a:p>
                  </a:txBody>
                  <a:tcPr/>
                </a:tc>
                <a:extLst>
                  <a:ext uri="{0D108BD9-81ED-4DB2-BD59-A6C34878D82A}">
                    <a16:rowId xmlns:a16="http://schemas.microsoft.com/office/drawing/2014/main" val="2224376774"/>
                  </a:ext>
                </a:extLst>
              </a:tr>
              <a:tr h="370840">
                <a:tc>
                  <a:txBody>
                    <a:bodyPr/>
                    <a:lstStyle/>
                    <a:p>
                      <a:r>
                        <a:rPr lang="en-US" dirty="0"/>
                        <a:t>Access Link</a:t>
                      </a:r>
                      <a:endParaRPr lang="en-IN" dirty="0"/>
                    </a:p>
                  </a:txBody>
                  <a:tcPr/>
                </a:tc>
                <a:extLst>
                  <a:ext uri="{0D108BD9-81ED-4DB2-BD59-A6C34878D82A}">
                    <a16:rowId xmlns:a16="http://schemas.microsoft.com/office/drawing/2014/main" val="756536441"/>
                  </a:ext>
                </a:extLst>
              </a:tr>
              <a:tr h="370840">
                <a:tc>
                  <a:txBody>
                    <a:bodyPr/>
                    <a:lstStyle/>
                    <a:p>
                      <a:r>
                        <a:rPr lang="en-US" dirty="0"/>
                        <a:t>Control Link</a:t>
                      </a:r>
                      <a:endParaRPr lang="en-IN" dirty="0"/>
                    </a:p>
                  </a:txBody>
                  <a:tcPr/>
                </a:tc>
                <a:extLst>
                  <a:ext uri="{0D108BD9-81ED-4DB2-BD59-A6C34878D82A}">
                    <a16:rowId xmlns:a16="http://schemas.microsoft.com/office/drawing/2014/main" val="1870400483"/>
                  </a:ext>
                </a:extLst>
              </a:tr>
              <a:tr h="370840">
                <a:tc>
                  <a:txBody>
                    <a:bodyPr/>
                    <a:lstStyle/>
                    <a:p>
                      <a:r>
                        <a:rPr lang="en-US" dirty="0"/>
                        <a:t>Parameters</a:t>
                      </a:r>
                      <a:endParaRPr lang="en-IN" dirty="0"/>
                    </a:p>
                  </a:txBody>
                  <a:tcPr/>
                </a:tc>
                <a:extLst>
                  <a:ext uri="{0D108BD9-81ED-4DB2-BD59-A6C34878D82A}">
                    <a16:rowId xmlns:a16="http://schemas.microsoft.com/office/drawing/2014/main" val="433049146"/>
                  </a:ext>
                </a:extLst>
              </a:tr>
              <a:tr h="370840">
                <a:tc>
                  <a:txBody>
                    <a:bodyPr/>
                    <a:lstStyle/>
                    <a:p>
                      <a:r>
                        <a:rPr lang="en-US" dirty="0"/>
                        <a:t>Return Values</a:t>
                      </a:r>
                      <a:endParaRPr lang="en-IN" dirty="0"/>
                    </a:p>
                  </a:txBody>
                  <a:tcPr/>
                </a:tc>
                <a:extLst>
                  <a:ext uri="{0D108BD9-81ED-4DB2-BD59-A6C34878D82A}">
                    <a16:rowId xmlns:a16="http://schemas.microsoft.com/office/drawing/2014/main" val="839159114"/>
                  </a:ext>
                </a:extLst>
              </a:tr>
            </a:tbl>
          </a:graphicData>
        </a:graphic>
      </p:graphicFrame>
      <p:sp>
        <p:nvSpPr>
          <p:cNvPr id="3" name="Footer Placeholder 2">
            <a:extLst>
              <a:ext uri="{FF2B5EF4-FFF2-40B4-BE49-F238E27FC236}">
                <a16:creationId xmlns:a16="http://schemas.microsoft.com/office/drawing/2014/main" id="{5C3F930F-88AF-4F19-A82E-885892D82DE7}"/>
              </a:ext>
            </a:extLst>
          </p:cNvPr>
          <p:cNvSpPr>
            <a:spLocks noGrp="1"/>
          </p:cNvSpPr>
          <p:nvPr>
            <p:ph type="ftr" sz="quarter" idx="11"/>
          </p:nvPr>
        </p:nvSpPr>
        <p:spPr/>
        <p:txBody>
          <a:bodyPr/>
          <a:lstStyle/>
          <a:p>
            <a:r>
              <a:rPr lang="en-US"/>
              <a:t>Dept. of Computer Application (RCOEM)</a:t>
            </a:r>
          </a:p>
        </p:txBody>
      </p:sp>
      <p:sp>
        <p:nvSpPr>
          <p:cNvPr id="4" name="Slide Number Placeholder 3">
            <a:extLst>
              <a:ext uri="{FF2B5EF4-FFF2-40B4-BE49-F238E27FC236}">
                <a16:creationId xmlns:a16="http://schemas.microsoft.com/office/drawing/2014/main" id="{887C1FA3-C382-40BD-B033-DDFDA7630152}"/>
              </a:ext>
            </a:extLst>
          </p:cNvPr>
          <p:cNvSpPr>
            <a:spLocks noGrp="1"/>
          </p:cNvSpPr>
          <p:nvPr>
            <p:ph type="sldNum" sz="quarter" idx="12"/>
          </p:nvPr>
        </p:nvSpPr>
        <p:spPr/>
        <p:txBody>
          <a:bodyPr/>
          <a:lstStyle/>
          <a:p>
            <a:fld id="{B6F15528-21DE-4FAA-801E-634DDDAF4B2B}" type="slidenum">
              <a:rPr lang="en-US" smtClean="0"/>
              <a:pPr/>
              <a:t>57</a:t>
            </a:fld>
            <a:endParaRPr lang="en-US"/>
          </a:p>
        </p:txBody>
      </p:sp>
      <p:cxnSp>
        <p:nvCxnSpPr>
          <p:cNvPr id="10" name="Straight Arrow Connector 9">
            <a:extLst>
              <a:ext uri="{FF2B5EF4-FFF2-40B4-BE49-F238E27FC236}">
                <a16:creationId xmlns:a16="http://schemas.microsoft.com/office/drawing/2014/main" id="{9AF76BE9-B5C4-45E4-B31C-A0741D04185F}"/>
              </a:ext>
            </a:extLst>
          </p:cNvPr>
          <p:cNvCxnSpPr/>
          <p:nvPr/>
        </p:nvCxnSpPr>
        <p:spPr>
          <a:xfrm flipV="1">
            <a:off x="2895600" y="1910889"/>
            <a:ext cx="0" cy="228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607230C-E481-4649-BBCD-55325B47695E}"/>
              </a:ext>
            </a:extLst>
          </p:cNvPr>
          <p:cNvSpPr txBox="1"/>
          <p:nvPr/>
        </p:nvSpPr>
        <p:spPr>
          <a:xfrm>
            <a:off x="3276600" y="457200"/>
            <a:ext cx="5638797" cy="5909310"/>
          </a:xfrm>
          <a:prstGeom prst="rect">
            <a:avLst/>
          </a:prstGeom>
          <a:noFill/>
        </p:spPr>
        <p:txBody>
          <a:bodyPr wrap="square" rtlCol="0">
            <a:spAutoFit/>
          </a:bodyPr>
          <a:lstStyle/>
          <a:p>
            <a:r>
              <a:rPr lang="en-US" dirty="0"/>
              <a:t>Temporaries : Expression is evaluated in it . All intermediates results are stored here. </a:t>
            </a:r>
          </a:p>
          <a:p>
            <a:endParaRPr lang="en-IN" dirty="0"/>
          </a:p>
          <a:p>
            <a:r>
              <a:rPr lang="en-IN" dirty="0"/>
              <a:t>Local Data: It stores the local variables.</a:t>
            </a:r>
          </a:p>
          <a:p>
            <a:endParaRPr lang="en-IN" dirty="0"/>
          </a:p>
          <a:p>
            <a:r>
              <a:rPr lang="en-IN" dirty="0"/>
              <a:t>Machine Status: Its holds the information about machine status before the procedure call. It is useful to send the control back to the address of caller, in case of rollback.</a:t>
            </a:r>
          </a:p>
          <a:p>
            <a:endParaRPr lang="en-IN" dirty="0"/>
          </a:p>
          <a:p>
            <a:r>
              <a:rPr lang="en-IN" dirty="0"/>
              <a:t>Access Link : In this section non local variable(s) is/are accessed.</a:t>
            </a:r>
          </a:p>
          <a:p>
            <a:endParaRPr lang="en-IN" dirty="0"/>
          </a:p>
          <a:p>
            <a:r>
              <a:rPr lang="en-IN" dirty="0"/>
              <a:t>Control link: It points to the activation records of the caller.</a:t>
            </a:r>
          </a:p>
          <a:p>
            <a:endParaRPr lang="en-IN" dirty="0"/>
          </a:p>
          <a:p>
            <a:r>
              <a:rPr lang="en-IN" dirty="0"/>
              <a:t>Actual Parameters: It holds the value of the actual parameters</a:t>
            </a:r>
          </a:p>
          <a:p>
            <a:endParaRPr lang="en-IN" dirty="0"/>
          </a:p>
          <a:p>
            <a:r>
              <a:rPr lang="en-IN" dirty="0"/>
              <a:t>Return value: Value to be returned is stored in this section.</a:t>
            </a:r>
          </a:p>
        </p:txBody>
      </p:sp>
      <p:sp>
        <p:nvSpPr>
          <p:cNvPr id="14" name="TextBox 13">
            <a:extLst>
              <a:ext uri="{FF2B5EF4-FFF2-40B4-BE49-F238E27FC236}">
                <a16:creationId xmlns:a16="http://schemas.microsoft.com/office/drawing/2014/main" id="{DCB1DC34-5128-4A3A-A74F-7580DC11C21F}"/>
              </a:ext>
            </a:extLst>
          </p:cNvPr>
          <p:cNvSpPr txBox="1"/>
          <p:nvPr/>
        </p:nvSpPr>
        <p:spPr>
          <a:xfrm>
            <a:off x="457200" y="4702629"/>
            <a:ext cx="2362200" cy="923330"/>
          </a:xfrm>
          <a:prstGeom prst="rect">
            <a:avLst/>
          </a:prstGeom>
          <a:noFill/>
        </p:spPr>
        <p:txBody>
          <a:bodyPr wrap="square" rtlCol="0">
            <a:spAutoFit/>
          </a:bodyPr>
          <a:lstStyle/>
          <a:p>
            <a:r>
              <a:rPr lang="en-US" dirty="0"/>
              <a:t>A General Activation Record Format</a:t>
            </a:r>
            <a:endParaRPr lang="en-IN" dirty="0"/>
          </a:p>
        </p:txBody>
      </p:sp>
    </p:spTree>
    <p:extLst>
      <p:ext uri="{BB962C8B-B14F-4D97-AF65-F5344CB8AC3E}">
        <p14:creationId xmlns:p14="http://schemas.microsoft.com/office/powerpoint/2010/main" val="12333015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51" y="685799"/>
            <a:ext cx="8763001" cy="6087269"/>
          </a:xfrm>
        </p:spPr>
        <p:txBody>
          <a:bodyPr>
            <a:normAutofit lnSpcReduction="10000"/>
          </a:bodyPr>
          <a:lstStyle/>
          <a:p>
            <a:pPr marL="109855" indent="0" algn="just">
              <a:buNone/>
            </a:pPr>
            <a:r>
              <a:rPr lang="en-IN" sz="3200" b="1" u="sng" dirty="0">
                <a:solidFill>
                  <a:srgbClr val="FF0000"/>
                </a:solidFill>
                <a:effectLst>
                  <a:outerShdw blurRad="31750" dist="25400" dir="5400000" algn="tl" rotWithShape="0">
                    <a:srgbClr val="000000">
                      <a:alpha val="25000"/>
                    </a:srgbClr>
                  </a:outerShdw>
                </a:effectLst>
                <a:latin typeface="Times New Roman" panose="02020603050405020304" pitchFamily="18" charset="0"/>
                <a:ea typeface="+mj-ea"/>
                <a:cs typeface="Times New Roman" panose="02020603050405020304" pitchFamily="18" charset="0"/>
              </a:rPr>
              <a:t>Recursion</a:t>
            </a:r>
            <a:endParaRPr lang="en-US" sz="3200" b="1" u="sng" dirty="0">
              <a:solidFill>
                <a:srgbClr val="FF0000"/>
              </a:solidFill>
              <a:effectLst>
                <a:outerShdw blurRad="31750" dist="25400" dir="5400000" algn="tl" rotWithShape="0">
                  <a:srgbClr val="000000">
                    <a:alpha val="25000"/>
                  </a:srgbClr>
                </a:outerShdw>
              </a:effectLst>
              <a:latin typeface="Times New Roman" panose="02020603050405020304" pitchFamily="18" charset="0"/>
              <a:ea typeface="+mj-ea"/>
              <a:cs typeface="Times New Roman" panose="02020603050405020304" pitchFamily="18" charset="0"/>
            </a:endParaRPr>
          </a:p>
          <a:p>
            <a:pPr algn="just"/>
            <a:r>
              <a:rPr lang="en-IN" sz="2800" dirty="0">
                <a:latin typeface="Times New Roman" panose="02020603050405020304" pitchFamily="18" charset="0"/>
                <a:cs typeface="Times New Roman" panose="02020603050405020304" pitchFamily="18" charset="0"/>
              </a:rPr>
              <a:t>Recursion requires no special </a:t>
            </a:r>
            <a:r>
              <a:rPr lang="en-US" sz="2800" dirty="0">
                <a:latin typeface="Times New Roman" panose="02020603050405020304" pitchFamily="18" charset="0"/>
                <a:cs typeface="Times New Roman" panose="02020603050405020304" pitchFamily="18" charset="0"/>
              </a:rPr>
              <a:t>syntax. </a:t>
            </a:r>
          </a:p>
          <a:p>
            <a:pPr algn="just"/>
            <a:endParaRPr lang="en-US" sz="2800" dirty="0">
              <a:latin typeface="Times New Roman" panose="02020603050405020304" pitchFamily="18" charset="0"/>
              <a:cs typeface="Times New Roman" panose="02020603050405020304" pitchFamily="18" charset="0"/>
            </a:endParaRPr>
          </a:p>
          <a:p>
            <a:pPr algn="just"/>
            <a:r>
              <a:rPr lang="en-US" sz="2800" dirty="0">
                <a:latin typeface="Times New Roman" panose="02020603050405020304" pitchFamily="18" charset="0"/>
                <a:cs typeface="Times New Roman" panose="02020603050405020304" pitchFamily="18" charset="0"/>
              </a:rPr>
              <a:t>In any language that provides subroutines (particularly functions), all that is required is to permit functions to call themselves, or to call other functions that then call them back in turn.</a:t>
            </a:r>
          </a:p>
          <a:p>
            <a:pPr algn="just"/>
            <a:endParaRPr lang="en-US" sz="2800" dirty="0">
              <a:latin typeface="Times New Roman" panose="02020603050405020304" pitchFamily="18" charset="0"/>
              <a:cs typeface="Times New Roman" panose="02020603050405020304" pitchFamily="18" charset="0"/>
            </a:endParaRPr>
          </a:p>
          <a:p>
            <a:pPr algn="just"/>
            <a:r>
              <a:rPr lang="en-US" sz="2800" dirty="0">
                <a:latin typeface="Times New Roman" panose="02020603050405020304" pitchFamily="18" charset="0"/>
                <a:cs typeface="Times New Roman" panose="02020603050405020304" pitchFamily="18" charset="0"/>
              </a:rPr>
              <a:t>Fortran 77 and certain other languages do not permit recursion. A few functional languages do not permit iteration.</a:t>
            </a:r>
          </a:p>
          <a:p>
            <a:pPr algn="just"/>
            <a:endParaRPr lang="en-US" sz="2800" dirty="0">
              <a:latin typeface="Times New Roman" panose="02020603050405020304" pitchFamily="18" charset="0"/>
              <a:cs typeface="Times New Roman" panose="02020603050405020304" pitchFamily="18" charset="0"/>
            </a:endParaRPr>
          </a:p>
          <a:p>
            <a:pPr algn="just"/>
            <a:r>
              <a:rPr lang="en-US" sz="2800" dirty="0">
                <a:latin typeface="Times New Roman" panose="02020603050405020304" pitchFamily="18" charset="0"/>
                <a:cs typeface="Times New Roman" panose="02020603050405020304" pitchFamily="18" charset="0"/>
              </a:rPr>
              <a:t>Most modern languages, however, provide both mechanisms.</a:t>
            </a:r>
          </a:p>
          <a:p>
            <a:pPr algn="just"/>
            <a:endParaRPr lang="en-US" sz="28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58</a:t>
            </a:fld>
            <a:endParaRPr lang="en-US"/>
          </a:p>
        </p:txBody>
      </p:sp>
      <p:sp>
        <p:nvSpPr>
          <p:cNvPr id="2" name="Title 1"/>
          <p:cNvSpPr>
            <a:spLocks noGrp="1"/>
          </p:cNvSpPr>
          <p:nvPr>
            <p:ph type="title"/>
          </p:nvPr>
        </p:nvSpPr>
        <p:spPr>
          <a:xfrm>
            <a:off x="143352" y="-61216"/>
            <a:ext cx="8763000" cy="823215"/>
          </a:xfrm>
        </p:spPr>
        <p:txBody>
          <a:bodyPr>
            <a:noAutofit/>
          </a:bodyPr>
          <a:lstStyle/>
          <a:p>
            <a:pPr marL="109855"/>
            <a:r>
              <a:rPr lang="en-IN" sz="3200" u="sng" dirty="0">
                <a:solidFill>
                  <a:srgbClr val="FF0000"/>
                </a:solidFill>
              </a:rPr>
              <a:t>Control Flow </a:t>
            </a:r>
            <a:endParaRPr lang="en-IN" sz="3200" dirty="0">
              <a:solidFill>
                <a:srgbClr val="FF0000"/>
              </a:solidFill>
            </a:endParaRPr>
          </a:p>
        </p:txBody>
      </p:sp>
      <p:sp>
        <p:nvSpPr>
          <p:cNvPr id="8" name="Rectangle 3"/>
          <p:cNvSpPr>
            <a:spLocks noChangeArrowheads="1"/>
          </p:cNvSpPr>
          <p:nvPr/>
        </p:nvSpPr>
        <p:spPr bwMode="auto">
          <a:xfrm>
            <a:off x="533400" y="30465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565016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8222A5-F625-4E47-B6DC-55D2565CA887}"/>
              </a:ext>
            </a:extLst>
          </p:cNvPr>
          <p:cNvSpPr>
            <a:spLocks noGrp="1"/>
          </p:cNvSpPr>
          <p:nvPr>
            <p:ph idx="1"/>
          </p:nvPr>
        </p:nvSpPr>
        <p:spPr/>
        <p:txBody>
          <a:bodyPr>
            <a:normAutofit fontScale="92500" lnSpcReduction="10000"/>
          </a:bodyPr>
          <a:lstStyle/>
          <a:p>
            <a:r>
              <a:rPr lang="en-US" dirty="0"/>
              <a:t>Recursive Function – A function that is defined in terms of itself via self-referential expression</a:t>
            </a:r>
          </a:p>
          <a:p>
            <a:r>
              <a:rPr lang="en-US" dirty="0"/>
              <a:t>This means the function will continue to call itself and repeat tis behavior until some condition is met to return a result.</a:t>
            </a:r>
          </a:p>
          <a:p>
            <a:r>
              <a:rPr lang="en-US" dirty="0"/>
              <a:t>All recursive functions share a common structure made up of two parts:</a:t>
            </a:r>
          </a:p>
          <a:p>
            <a:pPr marL="109855" indent="0">
              <a:buNone/>
            </a:pPr>
            <a:r>
              <a:rPr lang="en-US" dirty="0"/>
              <a:t>1. Recursive case</a:t>
            </a:r>
          </a:p>
          <a:p>
            <a:pPr marL="365760" lvl="1" indent="0">
              <a:buNone/>
            </a:pPr>
            <a:r>
              <a:rPr lang="en-US" dirty="0"/>
              <a:t>Decompose original problem into simpler instances of the same problem</a:t>
            </a:r>
          </a:p>
          <a:p>
            <a:pPr marL="109855" lvl="1" indent="0">
              <a:spcBef>
                <a:spcPts val="400"/>
              </a:spcBef>
              <a:buSzPct val="68000"/>
              <a:buNone/>
            </a:pPr>
            <a:r>
              <a:rPr lang="en-US" sz="2700" dirty="0"/>
              <a:t>2. Base case</a:t>
            </a:r>
          </a:p>
          <a:p>
            <a:pPr marL="347980" lvl="2" indent="0">
              <a:spcBef>
                <a:spcPts val="400"/>
              </a:spcBef>
              <a:buSzPct val="68000"/>
              <a:buNone/>
            </a:pPr>
            <a:r>
              <a:rPr lang="en-US" sz="2500" dirty="0"/>
              <a:t>Smallest instance of the same problem. </a:t>
            </a:r>
          </a:p>
          <a:p>
            <a:pPr marL="880110" lvl="1" indent="-514350">
              <a:buAutoNum type="arabicPeriod"/>
            </a:pPr>
            <a:endParaRPr lang="en-IN" dirty="0"/>
          </a:p>
        </p:txBody>
      </p:sp>
      <p:sp>
        <p:nvSpPr>
          <p:cNvPr id="3" name="Footer Placeholder 2">
            <a:extLst>
              <a:ext uri="{FF2B5EF4-FFF2-40B4-BE49-F238E27FC236}">
                <a16:creationId xmlns:a16="http://schemas.microsoft.com/office/drawing/2014/main" id="{49471393-5DCF-4C6A-8830-32EF70E171A2}"/>
              </a:ext>
            </a:extLst>
          </p:cNvPr>
          <p:cNvSpPr>
            <a:spLocks noGrp="1"/>
          </p:cNvSpPr>
          <p:nvPr>
            <p:ph type="ftr" sz="quarter" idx="11"/>
          </p:nvPr>
        </p:nvSpPr>
        <p:spPr/>
        <p:txBody>
          <a:bodyPr/>
          <a:lstStyle/>
          <a:p>
            <a:r>
              <a:rPr lang="en-US"/>
              <a:t>Dept. of Computer Application (RCOEM)</a:t>
            </a:r>
          </a:p>
        </p:txBody>
      </p:sp>
      <p:sp>
        <p:nvSpPr>
          <p:cNvPr id="4" name="Slide Number Placeholder 3">
            <a:extLst>
              <a:ext uri="{FF2B5EF4-FFF2-40B4-BE49-F238E27FC236}">
                <a16:creationId xmlns:a16="http://schemas.microsoft.com/office/drawing/2014/main" id="{F13E44B9-D751-4AA1-B70B-6374D843A042}"/>
              </a:ext>
            </a:extLst>
          </p:cNvPr>
          <p:cNvSpPr>
            <a:spLocks noGrp="1"/>
          </p:cNvSpPr>
          <p:nvPr>
            <p:ph type="sldNum" sz="quarter" idx="12"/>
          </p:nvPr>
        </p:nvSpPr>
        <p:spPr/>
        <p:txBody>
          <a:bodyPr/>
          <a:lstStyle/>
          <a:p>
            <a:fld id="{B6F15528-21DE-4FAA-801E-634DDDAF4B2B}" type="slidenum">
              <a:rPr lang="en-US" smtClean="0"/>
              <a:pPr/>
              <a:t>59</a:t>
            </a:fld>
            <a:endParaRPr lang="en-US"/>
          </a:p>
        </p:txBody>
      </p:sp>
      <p:sp>
        <p:nvSpPr>
          <p:cNvPr id="5" name="Title 4">
            <a:extLst>
              <a:ext uri="{FF2B5EF4-FFF2-40B4-BE49-F238E27FC236}">
                <a16:creationId xmlns:a16="http://schemas.microsoft.com/office/drawing/2014/main" id="{AB07FAC1-A132-4DCF-BD70-05A7FD7502AF}"/>
              </a:ext>
            </a:extLst>
          </p:cNvPr>
          <p:cNvSpPr>
            <a:spLocks noGrp="1"/>
          </p:cNvSpPr>
          <p:nvPr>
            <p:ph type="title"/>
          </p:nvPr>
        </p:nvSpPr>
        <p:spPr/>
        <p:txBody>
          <a:bodyPr/>
          <a:lstStyle/>
          <a:p>
            <a:r>
              <a:rPr lang="en-US" dirty="0"/>
              <a:t>Defining a Recursive Function</a:t>
            </a:r>
            <a:endParaRPr lang="en-IN" dirty="0"/>
          </a:p>
        </p:txBody>
      </p:sp>
    </p:spTree>
    <p:extLst>
      <p:ext uri="{BB962C8B-B14F-4D97-AF65-F5344CB8AC3E}">
        <p14:creationId xmlns:p14="http://schemas.microsoft.com/office/powerpoint/2010/main" val="2065231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51" y="685800"/>
            <a:ext cx="8689561" cy="5654106"/>
          </a:xfrm>
        </p:spPr>
        <p:txBody>
          <a:bodyPr>
            <a:normAutofit fontScale="92500" lnSpcReduction="10000"/>
          </a:bodyPr>
          <a:lstStyle/>
          <a:p>
            <a:pPr marL="109855" indent="0">
              <a:buNone/>
            </a:pPr>
            <a:r>
              <a:rPr lang="en-IN" sz="3200" b="1" dirty="0">
                <a:latin typeface="Times New Roman" panose="02020603050405020304" pitchFamily="18" charset="0"/>
                <a:cs typeface="Times New Roman" panose="02020603050405020304" pitchFamily="18" charset="0"/>
              </a:rPr>
              <a:t>Expression Evaluation</a:t>
            </a:r>
            <a:endParaRPr lang="en-IN" sz="3200" dirty="0">
              <a:latin typeface="Times New Roman" panose="02020603050405020304" pitchFamily="18" charset="0"/>
              <a:cs typeface="Times New Roman" panose="02020603050405020304" pitchFamily="18" charset="0"/>
            </a:endParaRPr>
          </a:p>
          <a:p>
            <a:pPr marL="109855" indent="0" algn="just">
              <a:buNone/>
            </a:pPr>
            <a:endParaRPr lang="en-IN" sz="2800" b="1" u="sng" dirty="0">
              <a:latin typeface="Times New Roman" panose="02020603050405020304" pitchFamily="18" charset="0"/>
              <a:cs typeface="Times New Roman" panose="02020603050405020304" pitchFamily="18" charset="0"/>
            </a:endParaRPr>
          </a:p>
          <a:p>
            <a:pPr algn="just"/>
            <a:r>
              <a:rPr lang="en-US" sz="2600" dirty="0">
                <a:latin typeface="Times New Roman" panose="02020603050405020304" pitchFamily="18" charset="0"/>
                <a:cs typeface="Times New Roman" panose="02020603050405020304" pitchFamily="18" charset="0"/>
              </a:rPr>
              <a:t>An expression generally consists of either a simple object or an operator or function applied to a collection of operands or arguments, each of which in turn is an expression.</a:t>
            </a:r>
          </a:p>
          <a:p>
            <a:pPr algn="just"/>
            <a:endParaRPr lang="en-US" sz="2600" dirty="0">
              <a:latin typeface="Times New Roman" panose="02020603050405020304" pitchFamily="18" charset="0"/>
              <a:cs typeface="Times New Roman" panose="02020603050405020304" pitchFamily="18" charset="0"/>
            </a:endParaRPr>
          </a:p>
          <a:p>
            <a:pPr algn="just"/>
            <a:r>
              <a:rPr lang="en-IN" sz="2600" dirty="0">
                <a:latin typeface="Times New Roman" panose="02020603050405020304" pitchFamily="18" charset="0"/>
                <a:cs typeface="Times New Roman" panose="02020603050405020304" pitchFamily="18" charset="0"/>
              </a:rPr>
              <a:t>In most imperative </a:t>
            </a:r>
            <a:r>
              <a:rPr lang="en-US" sz="2600" dirty="0">
                <a:latin typeface="Times New Roman" panose="02020603050405020304" pitchFamily="18" charset="0"/>
                <a:cs typeface="Times New Roman" panose="02020603050405020304" pitchFamily="18" charset="0"/>
              </a:rPr>
              <a:t>languages, function calls consist of a function name followed by a parenthesized, comma-separated list of arguments, as in</a:t>
            </a:r>
          </a:p>
          <a:p>
            <a:pPr marL="393065" lvl="1" indent="0" algn="ctr">
              <a:buNone/>
            </a:pPr>
            <a:r>
              <a:rPr lang="en-IN" sz="2600" dirty="0" err="1">
                <a:solidFill>
                  <a:srgbClr val="C00000"/>
                </a:solidFill>
                <a:latin typeface="Times New Roman" panose="02020603050405020304" pitchFamily="18" charset="0"/>
                <a:cs typeface="Times New Roman" panose="02020603050405020304" pitchFamily="18" charset="0"/>
              </a:rPr>
              <a:t>my_func</a:t>
            </a:r>
            <a:r>
              <a:rPr lang="en-IN" sz="2600" dirty="0">
                <a:solidFill>
                  <a:srgbClr val="C00000"/>
                </a:solidFill>
                <a:latin typeface="Times New Roman" panose="02020603050405020304" pitchFamily="18" charset="0"/>
                <a:cs typeface="Times New Roman" panose="02020603050405020304" pitchFamily="18" charset="0"/>
              </a:rPr>
              <a:t>(A, B, C)</a:t>
            </a:r>
          </a:p>
          <a:p>
            <a:pPr marL="393065" lvl="1" indent="0" algn="ctr">
              <a:buNone/>
            </a:pPr>
            <a:endParaRPr lang="en-IN" sz="2600" dirty="0">
              <a:solidFill>
                <a:srgbClr val="C00000"/>
              </a:solidFill>
              <a:latin typeface="Times New Roman" panose="02020603050405020304" pitchFamily="18" charset="0"/>
              <a:cs typeface="Times New Roman" panose="02020603050405020304" pitchFamily="18" charset="0"/>
            </a:endParaRPr>
          </a:p>
          <a:p>
            <a:pPr marL="365760" lvl="1" indent="-255905" algn="just">
              <a:spcBef>
                <a:spcPts val="400"/>
              </a:spcBef>
              <a:buSzPct val="68000"/>
              <a:buFont typeface="Wingdings 3" panose="05040102010807070707"/>
              <a:buChar char=""/>
            </a:pPr>
            <a:r>
              <a:rPr lang="en-US" sz="2600" dirty="0">
                <a:latin typeface="Times New Roman" panose="02020603050405020304" pitchFamily="18" charset="0"/>
                <a:cs typeface="Times New Roman" panose="02020603050405020304" pitchFamily="18" charset="0"/>
              </a:rPr>
              <a:t>Operators are typically simpler, taking only one or two arguments, and dispensing with the parentheses and commas:</a:t>
            </a:r>
          </a:p>
          <a:p>
            <a:pPr marL="393065" lvl="1" indent="0" algn="ctr">
              <a:buNone/>
            </a:pPr>
            <a:r>
              <a:rPr lang="en-IN" sz="2600" dirty="0">
                <a:solidFill>
                  <a:srgbClr val="C00000"/>
                </a:solidFill>
                <a:latin typeface="Times New Roman" panose="02020603050405020304" pitchFamily="18" charset="0"/>
                <a:cs typeface="Times New Roman" panose="02020603050405020304" pitchFamily="18" charset="0"/>
              </a:rPr>
              <a:t>a + b</a:t>
            </a:r>
          </a:p>
          <a:p>
            <a:pPr marL="393065" lvl="1" indent="0" algn="ctr">
              <a:buNone/>
            </a:pPr>
            <a:r>
              <a:rPr lang="en-IN" sz="2600" dirty="0">
                <a:solidFill>
                  <a:srgbClr val="C00000"/>
                </a:solidFill>
                <a:latin typeface="Times New Roman" panose="02020603050405020304" pitchFamily="18" charset="0"/>
                <a:cs typeface="Times New Roman" panose="02020603050405020304" pitchFamily="18" charset="0"/>
              </a:rPr>
              <a:t>- c</a:t>
            </a:r>
          </a:p>
          <a:p>
            <a:pPr marL="109855" indent="0">
              <a:buNone/>
            </a:pPr>
            <a:endParaRPr lang="en-IN" sz="2800" b="1" u="sng" dirty="0">
              <a:latin typeface="Times New Roman" panose="02020603050405020304" pitchFamily="18" charset="0"/>
              <a:cs typeface="Times New Roman" panose="02020603050405020304" pitchFamily="18" charset="0"/>
            </a:endParaRPr>
          </a:p>
          <a:p>
            <a:pPr marL="109855" indent="0">
              <a:buNone/>
            </a:pPr>
            <a:endParaRPr lang="en-US" sz="2800" b="1" u="sng" dirty="0">
              <a:solidFill>
                <a:srgbClr val="FF000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a:t>
            </a:fld>
            <a:endParaRPr lang="en-US"/>
          </a:p>
        </p:txBody>
      </p:sp>
      <p:sp>
        <p:nvSpPr>
          <p:cNvPr id="2" name="Title 1"/>
          <p:cNvSpPr>
            <a:spLocks noGrp="1"/>
          </p:cNvSpPr>
          <p:nvPr>
            <p:ph type="title"/>
          </p:nvPr>
        </p:nvSpPr>
        <p:spPr>
          <a:xfrm>
            <a:off x="143352" y="-61216"/>
            <a:ext cx="8763000" cy="823215"/>
          </a:xfrm>
        </p:spPr>
        <p:txBody>
          <a:bodyPr>
            <a:noAutofit/>
          </a:bodyPr>
          <a:lstStyle/>
          <a:p>
            <a:pPr marL="109855"/>
            <a:r>
              <a:rPr lang="en-IN" sz="3200" u="sng" dirty="0">
                <a:solidFill>
                  <a:srgbClr val="FF0000"/>
                </a:solidFill>
              </a:rPr>
              <a:t>Control Flow </a:t>
            </a:r>
            <a:endParaRPr lang="en-IN" sz="3200" dirty="0">
              <a:solidFill>
                <a:srgbClr val="FF0000"/>
              </a:solidFill>
            </a:endParaRPr>
          </a:p>
        </p:txBody>
      </p:sp>
      <p:sp>
        <p:nvSpPr>
          <p:cNvPr id="8" name="Rectangle 3"/>
          <p:cNvSpPr>
            <a:spLocks noChangeArrowheads="1"/>
          </p:cNvSpPr>
          <p:nvPr/>
        </p:nvSpPr>
        <p:spPr bwMode="auto">
          <a:xfrm>
            <a:off x="533400" y="30465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4156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E4FB7CA-337C-441D-B6A1-57B7BF6AB9A0}"/>
              </a:ext>
            </a:extLst>
          </p:cNvPr>
          <p:cNvSpPr>
            <a:spLocks noGrp="1"/>
          </p:cNvSpPr>
          <p:nvPr>
            <p:ph idx="1"/>
          </p:nvPr>
        </p:nvSpPr>
        <p:spPr/>
        <p:txBody>
          <a:bodyPr/>
          <a:lstStyle/>
          <a:p>
            <a:endParaRPr lang="en-IN"/>
          </a:p>
        </p:txBody>
      </p:sp>
      <p:sp>
        <p:nvSpPr>
          <p:cNvPr id="3" name="Footer Placeholder 2">
            <a:extLst>
              <a:ext uri="{FF2B5EF4-FFF2-40B4-BE49-F238E27FC236}">
                <a16:creationId xmlns:a16="http://schemas.microsoft.com/office/drawing/2014/main" id="{174F2E62-5063-4C41-A258-FF4654392DB8}"/>
              </a:ext>
            </a:extLst>
          </p:cNvPr>
          <p:cNvSpPr>
            <a:spLocks noGrp="1"/>
          </p:cNvSpPr>
          <p:nvPr>
            <p:ph type="ftr" sz="quarter" idx="11"/>
          </p:nvPr>
        </p:nvSpPr>
        <p:spPr/>
        <p:txBody>
          <a:bodyPr/>
          <a:lstStyle/>
          <a:p>
            <a:r>
              <a:rPr lang="en-US"/>
              <a:t>Dept. of Computer Application (RCOEM)</a:t>
            </a:r>
          </a:p>
        </p:txBody>
      </p:sp>
      <p:sp>
        <p:nvSpPr>
          <p:cNvPr id="4" name="Slide Number Placeholder 3">
            <a:extLst>
              <a:ext uri="{FF2B5EF4-FFF2-40B4-BE49-F238E27FC236}">
                <a16:creationId xmlns:a16="http://schemas.microsoft.com/office/drawing/2014/main" id="{FCD462E3-9ADF-4570-BCBB-D029E7519B9D}"/>
              </a:ext>
            </a:extLst>
          </p:cNvPr>
          <p:cNvSpPr>
            <a:spLocks noGrp="1"/>
          </p:cNvSpPr>
          <p:nvPr>
            <p:ph type="sldNum" sz="quarter" idx="12"/>
          </p:nvPr>
        </p:nvSpPr>
        <p:spPr/>
        <p:txBody>
          <a:bodyPr/>
          <a:lstStyle/>
          <a:p>
            <a:fld id="{B6F15528-21DE-4FAA-801E-634DDDAF4B2B}" type="slidenum">
              <a:rPr lang="en-US" smtClean="0"/>
              <a:pPr/>
              <a:t>60</a:t>
            </a:fld>
            <a:endParaRPr lang="en-US"/>
          </a:p>
        </p:txBody>
      </p:sp>
      <p:sp>
        <p:nvSpPr>
          <p:cNvPr id="5" name="Title 4">
            <a:extLst>
              <a:ext uri="{FF2B5EF4-FFF2-40B4-BE49-F238E27FC236}">
                <a16:creationId xmlns:a16="http://schemas.microsoft.com/office/drawing/2014/main" id="{197DDE4A-B4DD-4CC4-BA97-8A782F08F394}"/>
              </a:ext>
            </a:extLst>
          </p:cNvPr>
          <p:cNvSpPr>
            <a:spLocks noGrp="1"/>
          </p:cNvSpPr>
          <p:nvPr>
            <p:ph type="title"/>
          </p:nvPr>
        </p:nvSpPr>
        <p:spPr/>
        <p:txBody>
          <a:bodyPr/>
          <a:lstStyle/>
          <a:p>
            <a:endParaRPr lang="en-IN"/>
          </a:p>
        </p:txBody>
      </p:sp>
      <p:pic>
        <p:nvPicPr>
          <p:cNvPr id="7" name="Picture 6">
            <a:extLst>
              <a:ext uri="{FF2B5EF4-FFF2-40B4-BE49-F238E27FC236}">
                <a16:creationId xmlns:a16="http://schemas.microsoft.com/office/drawing/2014/main" id="{882BAE7D-0334-4C47-9DFF-6F1CEE92239A}"/>
              </a:ext>
            </a:extLst>
          </p:cNvPr>
          <p:cNvPicPr>
            <a:picLocks noChangeAspect="1"/>
          </p:cNvPicPr>
          <p:nvPr/>
        </p:nvPicPr>
        <p:blipFill rotWithShape="1">
          <a:blip r:embed="rId2"/>
          <a:srcRect l="15833" t="18685" r="15833" b="14445"/>
          <a:stretch/>
        </p:blipFill>
        <p:spPr>
          <a:xfrm>
            <a:off x="153547" y="1493838"/>
            <a:ext cx="8914253" cy="4906962"/>
          </a:xfrm>
          <a:prstGeom prst="rect">
            <a:avLst/>
          </a:prstGeom>
        </p:spPr>
      </p:pic>
    </p:spTree>
    <p:extLst>
      <p:ext uri="{BB962C8B-B14F-4D97-AF65-F5344CB8AC3E}">
        <p14:creationId xmlns:p14="http://schemas.microsoft.com/office/powerpoint/2010/main" val="1423706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9F4B3BA-80E5-44B4-B820-5C72CEFDC79D}"/>
              </a:ext>
            </a:extLst>
          </p:cNvPr>
          <p:cNvSpPr>
            <a:spLocks noGrp="1"/>
          </p:cNvSpPr>
          <p:nvPr>
            <p:ph idx="1"/>
          </p:nvPr>
        </p:nvSpPr>
        <p:spPr/>
        <p:txBody>
          <a:bodyPr/>
          <a:lstStyle/>
          <a:p>
            <a:endParaRPr lang="en-IN"/>
          </a:p>
        </p:txBody>
      </p:sp>
      <p:sp>
        <p:nvSpPr>
          <p:cNvPr id="3" name="Footer Placeholder 2">
            <a:extLst>
              <a:ext uri="{FF2B5EF4-FFF2-40B4-BE49-F238E27FC236}">
                <a16:creationId xmlns:a16="http://schemas.microsoft.com/office/drawing/2014/main" id="{B119B45D-F5E1-4733-9DCE-CB723588EFB9}"/>
              </a:ext>
            </a:extLst>
          </p:cNvPr>
          <p:cNvSpPr>
            <a:spLocks noGrp="1"/>
          </p:cNvSpPr>
          <p:nvPr>
            <p:ph type="ftr" sz="quarter" idx="11"/>
          </p:nvPr>
        </p:nvSpPr>
        <p:spPr/>
        <p:txBody>
          <a:bodyPr/>
          <a:lstStyle/>
          <a:p>
            <a:r>
              <a:rPr lang="en-US"/>
              <a:t>Dept. of Computer Application (RCOEM)</a:t>
            </a:r>
          </a:p>
        </p:txBody>
      </p:sp>
      <p:sp>
        <p:nvSpPr>
          <p:cNvPr id="4" name="Slide Number Placeholder 3">
            <a:extLst>
              <a:ext uri="{FF2B5EF4-FFF2-40B4-BE49-F238E27FC236}">
                <a16:creationId xmlns:a16="http://schemas.microsoft.com/office/drawing/2014/main" id="{77FB191C-F8CF-4756-85B4-4D32D6D749A4}"/>
              </a:ext>
            </a:extLst>
          </p:cNvPr>
          <p:cNvSpPr>
            <a:spLocks noGrp="1"/>
          </p:cNvSpPr>
          <p:nvPr>
            <p:ph type="sldNum" sz="quarter" idx="12"/>
          </p:nvPr>
        </p:nvSpPr>
        <p:spPr/>
        <p:txBody>
          <a:bodyPr/>
          <a:lstStyle/>
          <a:p>
            <a:fld id="{B6F15528-21DE-4FAA-801E-634DDDAF4B2B}" type="slidenum">
              <a:rPr lang="en-US" smtClean="0"/>
              <a:pPr/>
              <a:t>61</a:t>
            </a:fld>
            <a:endParaRPr lang="en-US"/>
          </a:p>
        </p:txBody>
      </p:sp>
      <p:sp>
        <p:nvSpPr>
          <p:cNvPr id="5" name="Title 4">
            <a:extLst>
              <a:ext uri="{FF2B5EF4-FFF2-40B4-BE49-F238E27FC236}">
                <a16:creationId xmlns:a16="http://schemas.microsoft.com/office/drawing/2014/main" id="{3FEDD266-3399-4CCF-92A5-3D502AF6B684}"/>
              </a:ext>
            </a:extLst>
          </p:cNvPr>
          <p:cNvSpPr>
            <a:spLocks noGrp="1"/>
          </p:cNvSpPr>
          <p:nvPr>
            <p:ph type="title"/>
          </p:nvPr>
        </p:nvSpPr>
        <p:spPr/>
        <p:txBody>
          <a:bodyPr/>
          <a:lstStyle/>
          <a:p>
            <a:endParaRPr lang="en-IN"/>
          </a:p>
        </p:txBody>
      </p:sp>
      <p:pic>
        <p:nvPicPr>
          <p:cNvPr id="7" name="Picture 6">
            <a:extLst>
              <a:ext uri="{FF2B5EF4-FFF2-40B4-BE49-F238E27FC236}">
                <a16:creationId xmlns:a16="http://schemas.microsoft.com/office/drawing/2014/main" id="{F76F53C3-86D7-4744-8AB9-309274CD1DDF}"/>
              </a:ext>
            </a:extLst>
          </p:cNvPr>
          <p:cNvPicPr>
            <a:picLocks noChangeAspect="1"/>
          </p:cNvPicPr>
          <p:nvPr/>
        </p:nvPicPr>
        <p:blipFill rotWithShape="1">
          <a:blip r:embed="rId2"/>
          <a:srcRect l="15000" t="17407" r="16667" b="14444"/>
          <a:stretch/>
        </p:blipFill>
        <p:spPr>
          <a:xfrm>
            <a:off x="152400" y="1455738"/>
            <a:ext cx="8815111" cy="4945062"/>
          </a:xfrm>
          <a:prstGeom prst="rect">
            <a:avLst/>
          </a:prstGeom>
        </p:spPr>
      </p:pic>
    </p:spTree>
    <p:extLst>
      <p:ext uri="{BB962C8B-B14F-4D97-AF65-F5344CB8AC3E}">
        <p14:creationId xmlns:p14="http://schemas.microsoft.com/office/powerpoint/2010/main" val="25079871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A09CC27-4223-456D-BC49-857762143B07}"/>
              </a:ext>
            </a:extLst>
          </p:cNvPr>
          <p:cNvSpPr>
            <a:spLocks noGrp="1"/>
          </p:cNvSpPr>
          <p:nvPr>
            <p:ph idx="1"/>
          </p:nvPr>
        </p:nvSpPr>
        <p:spPr/>
        <p:txBody>
          <a:bodyPr/>
          <a:lstStyle/>
          <a:p>
            <a:r>
              <a:rPr lang="en-US" dirty="0"/>
              <a:t>Direct Recursion</a:t>
            </a:r>
          </a:p>
          <a:p>
            <a:r>
              <a:rPr lang="en-US" dirty="0"/>
              <a:t>Indirect Recursion</a:t>
            </a:r>
          </a:p>
          <a:p>
            <a:r>
              <a:rPr lang="en-US" dirty="0"/>
              <a:t>Tail Recursion</a:t>
            </a:r>
          </a:p>
          <a:p>
            <a:r>
              <a:rPr lang="en-US" dirty="0"/>
              <a:t>Non Tail Recursion</a:t>
            </a:r>
          </a:p>
          <a:p>
            <a:endParaRPr lang="en-US" dirty="0"/>
          </a:p>
          <a:p>
            <a:endParaRPr lang="en-US" dirty="0"/>
          </a:p>
          <a:p>
            <a:endParaRPr lang="en-US" dirty="0"/>
          </a:p>
          <a:p>
            <a:r>
              <a:rPr lang="en-US" dirty="0"/>
              <a:t>(  </a:t>
            </a:r>
            <a:r>
              <a:rPr lang="en-US" dirty="0" err="1"/>
              <a:t>Note:Topic</a:t>
            </a:r>
            <a:r>
              <a:rPr lang="en-US" dirty="0"/>
              <a:t> of Thinking Recursively)</a:t>
            </a:r>
            <a:endParaRPr lang="en-IN" dirty="0"/>
          </a:p>
        </p:txBody>
      </p:sp>
      <p:sp>
        <p:nvSpPr>
          <p:cNvPr id="3" name="Footer Placeholder 2">
            <a:extLst>
              <a:ext uri="{FF2B5EF4-FFF2-40B4-BE49-F238E27FC236}">
                <a16:creationId xmlns:a16="http://schemas.microsoft.com/office/drawing/2014/main" id="{771EC34E-E273-40D9-B37F-6D99F7961369}"/>
              </a:ext>
            </a:extLst>
          </p:cNvPr>
          <p:cNvSpPr>
            <a:spLocks noGrp="1"/>
          </p:cNvSpPr>
          <p:nvPr>
            <p:ph type="ftr" sz="quarter" idx="11"/>
          </p:nvPr>
        </p:nvSpPr>
        <p:spPr/>
        <p:txBody>
          <a:bodyPr/>
          <a:lstStyle/>
          <a:p>
            <a:r>
              <a:rPr lang="en-US"/>
              <a:t>Dept. of Computer Application (RCOEM)</a:t>
            </a:r>
          </a:p>
        </p:txBody>
      </p:sp>
      <p:sp>
        <p:nvSpPr>
          <p:cNvPr id="4" name="Slide Number Placeholder 3">
            <a:extLst>
              <a:ext uri="{FF2B5EF4-FFF2-40B4-BE49-F238E27FC236}">
                <a16:creationId xmlns:a16="http://schemas.microsoft.com/office/drawing/2014/main" id="{FF7AEFAC-FD58-4BDE-A4B4-E9ADA9153843}"/>
              </a:ext>
            </a:extLst>
          </p:cNvPr>
          <p:cNvSpPr>
            <a:spLocks noGrp="1"/>
          </p:cNvSpPr>
          <p:nvPr>
            <p:ph type="sldNum" sz="quarter" idx="12"/>
          </p:nvPr>
        </p:nvSpPr>
        <p:spPr/>
        <p:txBody>
          <a:bodyPr/>
          <a:lstStyle/>
          <a:p>
            <a:fld id="{B6F15528-21DE-4FAA-801E-634DDDAF4B2B}" type="slidenum">
              <a:rPr lang="en-US" smtClean="0"/>
              <a:pPr/>
              <a:t>62</a:t>
            </a:fld>
            <a:endParaRPr lang="en-US"/>
          </a:p>
        </p:txBody>
      </p:sp>
      <p:sp>
        <p:nvSpPr>
          <p:cNvPr id="5" name="Title 4">
            <a:extLst>
              <a:ext uri="{FF2B5EF4-FFF2-40B4-BE49-F238E27FC236}">
                <a16:creationId xmlns:a16="http://schemas.microsoft.com/office/drawing/2014/main" id="{A2BE9270-5C84-4896-8266-75F2E875700B}"/>
              </a:ext>
            </a:extLst>
          </p:cNvPr>
          <p:cNvSpPr>
            <a:spLocks noGrp="1"/>
          </p:cNvSpPr>
          <p:nvPr>
            <p:ph type="title"/>
          </p:nvPr>
        </p:nvSpPr>
        <p:spPr/>
        <p:txBody>
          <a:bodyPr/>
          <a:lstStyle/>
          <a:p>
            <a:r>
              <a:rPr lang="en-US" dirty="0"/>
              <a:t>Types of Recursions</a:t>
            </a:r>
            <a:endParaRPr lang="en-IN" dirty="0"/>
          </a:p>
        </p:txBody>
      </p:sp>
    </p:spTree>
    <p:extLst>
      <p:ext uri="{BB962C8B-B14F-4D97-AF65-F5344CB8AC3E}">
        <p14:creationId xmlns:p14="http://schemas.microsoft.com/office/powerpoint/2010/main" val="4854231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EA3AF1-D5D1-4C2D-B70E-6A1C3D04691F}"/>
              </a:ext>
            </a:extLst>
          </p:cNvPr>
          <p:cNvSpPr>
            <a:spLocks noGrp="1"/>
          </p:cNvSpPr>
          <p:nvPr>
            <p:ph idx="1"/>
          </p:nvPr>
        </p:nvSpPr>
        <p:spPr/>
        <p:txBody>
          <a:bodyPr/>
          <a:lstStyle/>
          <a:p>
            <a:endParaRPr lang="en-IN"/>
          </a:p>
        </p:txBody>
      </p:sp>
      <p:sp>
        <p:nvSpPr>
          <p:cNvPr id="3" name="Footer Placeholder 2">
            <a:extLst>
              <a:ext uri="{FF2B5EF4-FFF2-40B4-BE49-F238E27FC236}">
                <a16:creationId xmlns:a16="http://schemas.microsoft.com/office/drawing/2014/main" id="{6F49B09A-2391-4DA8-8A4F-CE94041D8605}"/>
              </a:ext>
            </a:extLst>
          </p:cNvPr>
          <p:cNvSpPr>
            <a:spLocks noGrp="1"/>
          </p:cNvSpPr>
          <p:nvPr>
            <p:ph type="ftr" sz="quarter" idx="11"/>
          </p:nvPr>
        </p:nvSpPr>
        <p:spPr/>
        <p:txBody>
          <a:bodyPr/>
          <a:lstStyle/>
          <a:p>
            <a:r>
              <a:rPr lang="en-US"/>
              <a:t>Dept. of Computer Application (RCOEM)</a:t>
            </a:r>
          </a:p>
        </p:txBody>
      </p:sp>
      <p:sp>
        <p:nvSpPr>
          <p:cNvPr id="4" name="Slide Number Placeholder 3">
            <a:extLst>
              <a:ext uri="{FF2B5EF4-FFF2-40B4-BE49-F238E27FC236}">
                <a16:creationId xmlns:a16="http://schemas.microsoft.com/office/drawing/2014/main" id="{4DD3ED70-00B4-42CA-B4B1-2A0DD1A36141}"/>
              </a:ext>
            </a:extLst>
          </p:cNvPr>
          <p:cNvSpPr>
            <a:spLocks noGrp="1"/>
          </p:cNvSpPr>
          <p:nvPr>
            <p:ph type="sldNum" sz="quarter" idx="12"/>
          </p:nvPr>
        </p:nvSpPr>
        <p:spPr/>
        <p:txBody>
          <a:bodyPr/>
          <a:lstStyle/>
          <a:p>
            <a:fld id="{B6F15528-21DE-4FAA-801E-634DDDAF4B2B}" type="slidenum">
              <a:rPr lang="en-US" smtClean="0"/>
              <a:pPr/>
              <a:t>63</a:t>
            </a:fld>
            <a:endParaRPr lang="en-US"/>
          </a:p>
        </p:txBody>
      </p:sp>
      <p:sp>
        <p:nvSpPr>
          <p:cNvPr id="5" name="Title 4">
            <a:extLst>
              <a:ext uri="{FF2B5EF4-FFF2-40B4-BE49-F238E27FC236}">
                <a16:creationId xmlns:a16="http://schemas.microsoft.com/office/drawing/2014/main" id="{382267D4-E395-4533-BCA4-A3E7A87F5ACF}"/>
              </a:ext>
            </a:extLst>
          </p:cNvPr>
          <p:cNvSpPr>
            <a:spLocks noGrp="1"/>
          </p:cNvSpPr>
          <p:nvPr>
            <p:ph type="title"/>
          </p:nvPr>
        </p:nvSpPr>
        <p:spPr/>
        <p:txBody>
          <a:bodyPr/>
          <a:lstStyle/>
          <a:p>
            <a:r>
              <a:rPr lang="en-US" dirty="0"/>
              <a:t>Direct Recursion</a:t>
            </a:r>
            <a:endParaRPr lang="en-IN" dirty="0"/>
          </a:p>
        </p:txBody>
      </p:sp>
      <p:pic>
        <p:nvPicPr>
          <p:cNvPr id="7" name="Picture 6">
            <a:extLst>
              <a:ext uri="{FF2B5EF4-FFF2-40B4-BE49-F238E27FC236}">
                <a16:creationId xmlns:a16="http://schemas.microsoft.com/office/drawing/2014/main" id="{3E17443E-DB94-491A-BED3-1F847BE786E7}"/>
              </a:ext>
            </a:extLst>
          </p:cNvPr>
          <p:cNvPicPr>
            <a:picLocks noChangeAspect="1"/>
          </p:cNvPicPr>
          <p:nvPr/>
        </p:nvPicPr>
        <p:blipFill rotWithShape="1">
          <a:blip r:embed="rId2"/>
          <a:srcRect t="12133" b="15926"/>
          <a:stretch/>
        </p:blipFill>
        <p:spPr>
          <a:xfrm>
            <a:off x="0" y="1481328"/>
            <a:ext cx="9144000" cy="3700272"/>
          </a:xfrm>
          <a:prstGeom prst="rect">
            <a:avLst/>
          </a:prstGeom>
        </p:spPr>
      </p:pic>
    </p:spTree>
    <p:extLst>
      <p:ext uri="{BB962C8B-B14F-4D97-AF65-F5344CB8AC3E}">
        <p14:creationId xmlns:p14="http://schemas.microsoft.com/office/powerpoint/2010/main" val="9016328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02D6074-6196-40CC-88E6-F9B618325562}"/>
              </a:ext>
            </a:extLst>
          </p:cNvPr>
          <p:cNvSpPr>
            <a:spLocks noGrp="1"/>
          </p:cNvSpPr>
          <p:nvPr>
            <p:ph idx="1"/>
          </p:nvPr>
        </p:nvSpPr>
        <p:spPr/>
        <p:txBody>
          <a:bodyPr/>
          <a:lstStyle/>
          <a:p>
            <a:endParaRPr lang="en-IN"/>
          </a:p>
        </p:txBody>
      </p:sp>
      <p:sp>
        <p:nvSpPr>
          <p:cNvPr id="3" name="Footer Placeholder 2">
            <a:extLst>
              <a:ext uri="{FF2B5EF4-FFF2-40B4-BE49-F238E27FC236}">
                <a16:creationId xmlns:a16="http://schemas.microsoft.com/office/drawing/2014/main" id="{92703C11-23E2-41E5-90AD-17247F8B7373}"/>
              </a:ext>
            </a:extLst>
          </p:cNvPr>
          <p:cNvSpPr>
            <a:spLocks noGrp="1"/>
          </p:cNvSpPr>
          <p:nvPr>
            <p:ph type="ftr" sz="quarter" idx="11"/>
          </p:nvPr>
        </p:nvSpPr>
        <p:spPr/>
        <p:txBody>
          <a:bodyPr/>
          <a:lstStyle/>
          <a:p>
            <a:r>
              <a:rPr lang="en-US"/>
              <a:t>Dept. of Computer Application (RCOEM)</a:t>
            </a:r>
          </a:p>
        </p:txBody>
      </p:sp>
      <p:sp>
        <p:nvSpPr>
          <p:cNvPr id="4" name="Slide Number Placeholder 3">
            <a:extLst>
              <a:ext uri="{FF2B5EF4-FFF2-40B4-BE49-F238E27FC236}">
                <a16:creationId xmlns:a16="http://schemas.microsoft.com/office/drawing/2014/main" id="{FB33F43F-2310-4D7A-8483-878DFC563F2D}"/>
              </a:ext>
            </a:extLst>
          </p:cNvPr>
          <p:cNvSpPr>
            <a:spLocks noGrp="1"/>
          </p:cNvSpPr>
          <p:nvPr>
            <p:ph type="sldNum" sz="quarter" idx="12"/>
          </p:nvPr>
        </p:nvSpPr>
        <p:spPr/>
        <p:txBody>
          <a:bodyPr/>
          <a:lstStyle/>
          <a:p>
            <a:fld id="{B6F15528-21DE-4FAA-801E-634DDDAF4B2B}" type="slidenum">
              <a:rPr lang="en-US" smtClean="0"/>
              <a:pPr/>
              <a:t>64</a:t>
            </a:fld>
            <a:endParaRPr lang="en-US"/>
          </a:p>
        </p:txBody>
      </p:sp>
      <p:sp>
        <p:nvSpPr>
          <p:cNvPr id="5" name="Title 4">
            <a:extLst>
              <a:ext uri="{FF2B5EF4-FFF2-40B4-BE49-F238E27FC236}">
                <a16:creationId xmlns:a16="http://schemas.microsoft.com/office/drawing/2014/main" id="{CC786386-5729-40AF-9D86-FD7E84473D38}"/>
              </a:ext>
            </a:extLst>
          </p:cNvPr>
          <p:cNvSpPr>
            <a:spLocks noGrp="1"/>
          </p:cNvSpPr>
          <p:nvPr>
            <p:ph type="title"/>
          </p:nvPr>
        </p:nvSpPr>
        <p:spPr/>
        <p:txBody>
          <a:bodyPr/>
          <a:lstStyle/>
          <a:p>
            <a:r>
              <a:rPr lang="en-US" dirty="0"/>
              <a:t>Indirect Recursion</a:t>
            </a:r>
            <a:endParaRPr lang="en-IN" dirty="0"/>
          </a:p>
        </p:txBody>
      </p:sp>
      <p:pic>
        <p:nvPicPr>
          <p:cNvPr id="7" name="Picture 6">
            <a:extLst>
              <a:ext uri="{FF2B5EF4-FFF2-40B4-BE49-F238E27FC236}">
                <a16:creationId xmlns:a16="http://schemas.microsoft.com/office/drawing/2014/main" id="{7517A558-77B2-4346-841D-1FB735DED7F1}"/>
              </a:ext>
            </a:extLst>
          </p:cNvPr>
          <p:cNvPicPr>
            <a:picLocks noChangeAspect="1"/>
          </p:cNvPicPr>
          <p:nvPr/>
        </p:nvPicPr>
        <p:blipFill rotWithShape="1">
          <a:blip r:embed="rId2"/>
          <a:srcRect t="12446" b="16443"/>
          <a:stretch/>
        </p:blipFill>
        <p:spPr>
          <a:xfrm>
            <a:off x="14614" y="1476109"/>
            <a:ext cx="9144000" cy="3657600"/>
          </a:xfrm>
          <a:prstGeom prst="rect">
            <a:avLst/>
          </a:prstGeom>
        </p:spPr>
      </p:pic>
    </p:spTree>
    <p:extLst>
      <p:ext uri="{BB962C8B-B14F-4D97-AF65-F5344CB8AC3E}">
        <p14:creationId xmlns:p14="http://schemas.microsoft.com/office/powerpoint/2010/main" val="10131006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2E1F57-BCD4-41CC-8C72-05A053755866}"/>
              </a:ext>
            </a:extLst>
          </p:cNvPr>
          <p:cNvSpPr>
            <a:spLocks noGrp="1"/>
          </p:cNvSpPr>
          <p:nvPr>
            <p:ph idx="1"/>
          </p:nvPr>
        </p:nvSpPr>
        <p:spPr/>
        <p:txBody>
          <a:bodyPr/>
          <a:lstStyle/>
          <a:p>
            <a:endParaRPr lang="en-IN"/>
          </a:p>
        </p:txBody>
      </p:sp>
      <p:sp>
        <p:nvSpPr>
          <p:cNvPr id="3" name="Footer Placeholder 2">
            <a:extLst>
              <a:ext uri="{FF2B5EF4-FFF2-40B4-BE49-F238E27FC236}">
                <a16:creationId xmlns:a16="http://schemas.microsoft.com/office/drawing/2014/main" id="{EA1AB019-1953-4BCA-9AE8-06831E93B2EF}"/>
              </a:ext>
            </a:extLst>
          </p:cNvPr>
          <p:cNvSpPr>
            <a:spLocks noGrp="1"/>
          </p:cNvSpPr>
          <p:nvPr>
            <p:ph type="ftr" sz="quarter" idx="11"/>
          </p:nvPr>
        </p:nvSpPr>
        <p:spPr/>
        <p:txBody>
          <a:bodyPr/>
          <a:lstStyle/>
          <a:p>
            <a:r>
              <a:rPr lang="en-US"/>
              <a:t>Dept. of Computer Application (RCOEM)</a:t>
            </a:r>
          </a:p>
        </p:txBody>
      </p:sp>
      <p:sp>
        <p:nvSpPr>
          <p:cNvPr id="4" name="Slide Number Placeholder 3">
            <a:extLst>
              <a:ext uri="{FF2B5EF4-FFF2-40B4-BE49-F238E27FC236}">
                <a16:creationId xmlns:a16="http://schemas.microsoft.com/office/drawing/2014/main" id="{0271A868-9AAF-4D45-BD0D-4D086AE11C79}"/>
              </a:ext>
            </a:extLst>
          </p:cNvPr>
          <p:cNvSpPr>
            <a:spLocks noGrp="1"/>
          </p:cNvSpPr>
          <p:nvPr>
            <p:ph type="sldNum" sz="quarter" idx="12"/>
          </p:nvPr>
        </p:nvSpPr>
        <p:spPr/>
        <p:txBody>
          <a:bodyPr/>
          <a:lstStyle/>
          <a:p>
            <a:fld id="{B6F15528-21DE-4FAA-801E-634DDDAF4B2B}" type="slidenum">
              <a:rPr lang="en-US" smtClean="0"/>
              <a:pPr/>
              <a:t>65</a:t>
            </a:fld>
            <a:endParaRPr lang="en-US"/>
          </a:p>
        </p:txBody>
      </p:sp>
      <p:sp>
        <p:nvSpPr>
          <p:cNvPr id="5" name="Title 4">
            <a:extLst>
              <a:ext uri="{FF2B5EF4-FFF2-40B4-BE49-F238E27FC236}">
                <a16:creationId xmlns:a16="http://schemas.microsoft.com/office/drawing/2014/main" id="{3FFC5CBC-50E1-49F8-861F-A1C5897A4835}"/>
              </a:ext>
            </a:extLst>
          </p:cNvPr>
          <p:cNvSpPr>
            <a:spLocks noGrp="1"/>
          </p:cNvSpPr>
          <p:nvPr>
            <p:ph type="title"/>
          </p:nvPr>
        </p:nvSpPr>
        <p:spPr/>
        <p:txBody>
          <a:bodyPr/>
          <a:lstStyle/>
          <a:p>
            <a:r>
              <a:rPr lang="en-US" dirty="0"/>
              <a:t>example</a:t>
            </a:r>
            <a:endParaRPr lang="en-IN" dirty="0"/>
          </a:p>
        </p:txBody>
      </p:sp>
      <p:pic>
        <p:nvPicPr>
          <p:cNvPr id="7" name="Picture 6">
            <a:extLst>
              <a:ext uri="{FF2B5EF4-FFF2-40B4-BE49-F238E27FC236}">
                <a16:creationId xmlns:a16="http://schemas.microsoft.com/office/drawing/2014/main" id="{84F4E11E-06B1-4E4E-8A45-52CEA5CF1A04}"/>
              </a:ext>
            </a:extLst>
          </p:cNvPr>
          <p:cNvPicPr>
            <a:picLocks noChangeAspect="1"/>
          </p:cNvPicPr>
          <p:nvPr/>
        </p:nvPicPr>
        <p:blipFill rotWithShape="1">
          <a:blip r:embed="rId2"/>
          <a:srcRect l="342" t="-11467" r="-342" b="59985"/>
          <a:stretch/>
        </p:blipFill>
        <p:spPr>
          <a:xfrm>
            <a:off x="0" y="857250"/>
            <a:ext cx="9144000" cy="2647950"/>
          </a:xfrm>
          <a:prstGeom prst="rect">
            <a:avLst/>
          </a:prstGeom>
        </p:spPr>
      </p:pic>
    </p:spTree>
    <p:extLst>
      <p:ext uri="{BB962C8B-B14F-4D97-AF65-F5344CB8AC3E}">
        <p14:creationId xmlns:p14="http://schemas.microsoft.com/office/powerpoint/2010/main" val="1482168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3BEF52-3669-4E3A-845B-31FD16187CA5}"/>
              </a:ext>
            </a:extLst>
          </p:cNvPr>
          <p:cNvSpPr>
            <a:spLocks noGrp="1"/>
          </p:cNvSpPr>
          <p:nvPr>
            <p:ph idx="1"/>
          </p:nvPr>
        </p:nvSpPr>
        <p:spPr/>
        <p:txBody>
          <a:bodyPr/>
          <a:lstStyle/>
          <a:p>
            <a:endParaRPr lang="en-IN" dirty="0"/>
          </a:p>
        </p:txBody>
      </p:sp>
      <p:sp>
        <p:nvSpPr>
          <p:cNvPr id="3" name="Footer Placeholder 2">
            <a:extLst>
              <a:ext uri="{FF2B5EF4-FFF2-40B4-BE49-F238E27FC236}">
                <a16:creationId xmlns:a16="http://schemas.microsoft.com/office/drawing/2014/main" id="{A0F63B46-E1F9-43E0-8397-5438E7322875}"/>
              </a:ext>
            </a:extLst>
          </p:cNvPr>
          <p:cNvSpPr>
            <a:spLocks noGrp="1"/>
          </p:cNvSpPr>
          <p:nvPr>
            <p:ph type="ftr" sz="quarter" idx="11"/>
          </p:nvPr>
        </p:nvSpPr>
        <p:spPr/>
        <p:txBody>
          <a:bodyPr/>
          <a:lstStyle/>
          <a:p>
            <a:r>
              <a:rPr lang="en-US"/>
              <a:t>Dept. of Computer Application (RCOEM)</a:t>
            </a:r>
          </a:p>
        </p:txBody>
      </p:sp>
      <p:sp>
        <p:nvSpPr>
          <p:cNvPr id="4" name="Slide Number Placeholder 3">
            <a:extLst>
              <a:ext uri="{FF2B5EF4-FFF2-40B4-BE49-F238E27FC236}">
                <a16:creationId xmlns:a16="http://schemas.microsoft.com/office/drawing/2014/main" id="{4F1F63B6-DA21-4E8D-BE2E-56D517EB9399}"/>
              </a:ext>
            </a:extLst>
          </p:cNvPr>
          <p:cNvSpPr>
            <a:spLocks noGrp="1"/>
          </p:cNvSpPr>
          <p:nvPr>
            <p:ph type="sldNum" sz="quarter" idx="12"/>
          </p:nvPr>
        </p:nvSpPr>
        <p:spPr/>
        <p:txBody>
          <a:bodyPr/>
          <a:lstStyle/>
          <a:p>
            <a:fld id="{B6F15528-21DE-4FAA-801E-634DDDAF4B2B}" type="slidenum">
              <a:rPr lang="en-US" smtClean="0"/>
              <a:pPr/>
              <a:t>66</a:t>
            </a:fld>
            <a:endParaRPr lang="en-US"/>
          </a:p>
        </p:txBody>
      </p:sp>
      <p:sp>
        <p:nvSpPr>
          <p:cNvPr id="5" name="Title 4">
            <a:extLst>
              <a:ext uri="{FF2B5EF4-FFF2-40B4-BE49-F238E27FC236}">
                <a16:creationId xmlns:a16="http://schemas.microsoft.com/office/drawing/2014/main" id="{14DB39C5-7274-43F7-A42B-32C8D917A948}"/>
              </a:ext>
            </a:extLst>
          </p:cNvPr>
          <p:cNvSpPr>
            <a:spLocks noGrp="1"/>
          </p:cNvSpPr>
          <p:nvPr>
            <p:ph type="title"/>
          </p:nvPr>
        </p:nvSpPr>
        <p:spPr/>
        <p:txBody>
          <a:bodyPr/>
          <a:lstStyle/>
          <a:p>
            <a:r>
              <a:rPr lang="en-US" dirty="0"/>
              <a:t>example</a:t>
            </a:r>
            <a:endParaRPr lang="en-IN" dirty="0"/>
          </a:p>
        </p:txBody>
      </p:sp>
      <p:pic>
        <p:nvPicPr>
          <p:cNvPr id="7" name="Picture 6">
            <a:extLst>
              <a:ext uri="{FF2B5EF4-FFF2-40B4-BE49-F238E27FC236}">
                <a16:creationId xmlns:a16="http://schemas.microsoft.com/office/drawing/2014/main" id="{BC04B236-1E22-4C6F-8132-02B1E6403C65}"/>
              </a:ext>
            </a:extLst>
          </p:cNvPr>
          <p:cNvPicPr>
            <a:picLocks noChangeAspect="1"/>
          </p:cNvPicPr>
          <p:nvPr/>
        </p:nvPicPr>
        <p:blipFill rotWithShape="1">
          <a:blip r:embed="rId3"/>
          <a:srcRect b="3565"/>
          <a:stretch/>
        </p:blipFill>
        <p:spPr>
          <a:xfrm>
            <a:off x="0" y="1447800"/>
            <a:ext cx="9144000" cy="4960144"/>
          </a:xfrm>
          <a:prstGeom prst="rect">
            <a:avLst/>
          </a:prstGeom>
        </p:spPr>
      </p:pic>
    </p:spTree>
    <p:extLst>
      <p:ext uri="{BB962C8B-B14F-4D97-AF65-F5344CB8AC3E}">
        <p14:creationId xmlns:p14="http://schemas.microsoft.com/office/powerpoint/2010/main" val="340750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1D0AEF0-BBF3-49B2-9604-83A093AE68C3}"/>
              </a:ext>
            </a:extLst>
          </p:cNvPr>
          <p:cNvPicPr>
            <a:picLocks noGrp="1" noChangeAspect="1"/>
          </p:cNvPicPr>
          <p:nvPr>
            <p:ph idx="1"/>
          </p:nvPr>
        </p:nvPicPr>
        <p:blipFill rotWithShape="1">
          <a:blip r:embed="rId2"/>
          <a:srcRect b="3129"/>
          <a:stretch/>
        </p:blipFill>
        <p:spPr>
          <a:xfrm>
            <a:off x="228600" y="1453356"/>
            <a:ext cx="8659988" cy="4718844"/>
          </a:xfrm>
        </p:spPr>
      </p:pic>
      <p:sp>
        <p:nvSpPr>
          <p:cNvPr id="3" name="Footer Placeholder 2">
            <a:extLst>
              <a:ext uri="{FF2B5EF4-FFF2-40B4-BE49-F238E27FC236}">
                <a16:creationId xmlns:a16="http://schemas.microsoft.com/office/drawing/2014/main" id="{18FF7504-8827-4A34-B6EB-AEE0F68DC86D}"/>
              </a:ext>
            </a:extLst>
          </p:cNvPr>
          <p:cNvSpPr>
            <a:spLocks noGrp="1"/>
          </p:cNvSpPr>
          <p:nvPr>
            <p:ph type="ftr" sz="quarter" idx="11"/>
          </p:nvPr>
        </p:nvSpPr>
        <p:spPr/>
        <p:txBody>
          <a:bodyPr/>
          <a:lstStyle/>
          <a:p>
            <a:r>
              <a:rPr lang="en-US"/>
              <a:t>Dept. of Computer Application (RCOEM)</a:t>
            </a:r>
          </a:p>
        </p:txBody>
      </p:sp>
      <p:sp>
        <p:nvSpPr>
          <p:cNvPr id="4" name="Slide Number Placeholder 3">
            <a:extLst>
              <a:ext uri="{FF2B5EF4-FFF2-40B4-BE49-F238E27FC236}">
                <a16:creationId xmlns:a16="http://schemas.microsoft.com/office/drawing/2014/main" id="{DF3DEEC2-1F20-4D0E-9E2A-A9C437E6BAC8}"/>
              </a:ext>
            </a:extLst>
          </p:cNvPr>
          <p:cNvSpPr>
            <a:spLocks noGrp="1"/>
          </p:cNvSpPr>
          <p:nvPr>
            <p:ph type="sldNum" sz="quarter" idx="12"/>
          </p:nvPr>
        </p:nvSpPr>
        <p:spPr/>
        <p:txBody>
          <a:bodyPr/>
          <a:lstStyle/>
          <a:p>
            <a:fld id="{B6F15528-21DE-4FAA-801E-634DDDAF4B2B}" type="slidenum">
              <a:rPr lang="en-US" smtClean="0"/>
              <a:pPr/>
              <a:t>67</a:t>
            </a:fld>
            <a:endParaRPr lang="en-US"/>
          </a:p>
        </p:txBody>
      </p:sp>
      <p:sp>
        <p:nvSpPr>
          <p:cNvPr id="5" name="Title 4">
            <a:extLst>
              <a:ext uri="{FF2B5EF4-FFF2-40B4-BE49-F238E27FC236}">
                <a16:creationId xmlns:a16="http://schemas.microsoft.com/office/drawing/2014/main" id="{C6885600-7E1C-4C4E-B415-ADABA1B79DEC}"/>
              </a:ext>
            </a:extLst>
          </p:cNvPr>
          <p:cNvSpPr>
            <a:spLocks noGrp="1"/>
          </p:cNvSpPr>
          <p:nvPr>
            <p:ph type="title"/>
          </p:nvPr>
        </p:nvSpPr>
        <p:spPr/>
        <p:txBody>
          <a:bodyPr/>
          <a:lstStyle/>
          <a:p>
            <a:r>
              <a:rPr lang="en-US" dirty="0"/>
              <a:t>example</a:t>
            </a:r>
            <a:endParaRPr lang="en-IN" dirty="0"/>
          </a:p>
        </p:txBody>
      </p:sp>
    </p:spTree>
    <p:extLst>
      <p:ext uri="{BB962C8B-B14F-4D97-AF65-F5344CB8AC3E}">
        <p14:creationId xmlns:p14="http://schemas.microsoft.com/office/powerpoint/2010/main" val="5375323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8FE216-78E1-4AB5-BF9A-FB1EB78474F1}"/>
              </a:ext>
            </a:extLst>
          </p:cNvPr>
          <p:cNvSpPr>
            <a:spLocks noGrp="1"/>
          </p:cNvSpPr>
          <p:nvPr>
            <p:ph idx="1"/>
          </p:nvPr>
        </p:nvSpPr>
        <p:spPr/>
        <p:txBody>
          <a:bodyPr/>
          <a:lstStyle/>
          <a:p>
            <a:endParaRPr lang="en-IN"/>
          </a:p>
        </p:txBody>
      </p:sp>
      <p:sp>
        <p:nvSpPr>
          <p:cNvPr id="3" name="Footer Placeholder 2">
            <a:extLst>
              <a:ext uri="{FF2B5EF4-FFF2-40B4-BE49-F238E27FC236}">
                <a16:creationId xmlns:a16="http://schemas.microsoft.com/office/drawing/2014/main" id="{6505ADC0-6555-4A6F-8C7A-A238ABA0D43F}"/>
              </a:ext>
            </a:extLst>
          </p:cNvPr>
          <p:cNvSpPr>
            <a:spLocks noGrp="1"/>
          </p:cNvSpPr>
          <p:nvPr>
            <p:ph type="ftr" sz="quarter" idx="11"/>
          </p:nvPr>
        </p:nvSpPr>
        <p:spPr/>
        <p:txBody>
          <a:bodyPr/>
          <a:lstStyle/>
          <a:p>
            <a:r>
              <a:rPr lang="en-US"/>
              <a:t>Dept. of Computer Application (RCOEM)</a:t>
            </a:r>
          </a:p>
        </p:txBody>
      </p:sp>
      <p:sp>
        <p:nvSpPr>
          <p:cNvPr id="4" name="Slide Number Placeholder 3">
            <a:extLst>
              <a:ext uri="{FF2B5EF4-FFF2-40B4-BE49-F238E27FC236}">
                <a16:creationId xmlns:a16="http://schemas.microsoft.com/office/drawing/2014/main" id="{E6A1084F-D29C-42F4-85D2-4F6955AD21ED}"/>
              </a:ext>
            </a:extLst>
          </p:cNvPr>
          <p:cNvSpPr>
            <a:spLocks noGrp="1"/>
          </p:cNvSpPr>
          <p:nvPr>
            <p:ph type="sldNum" sz="quarter" idx="12"/>
          </p:nvPr>
        </p:nvSpPr>
        <p:spPr/>
        <p:txBody>
          <a:bodyPr/>
          <a:lstStyle/>
          <a:p>
            <a:fld id="{B6F15528-21DE-4FAA-801E-634DDDAF4B2B}" type="slidenum">
              <a:rPr lang="en-US" smtClean="0"/>
              <a:pPr/>
              <a:t>68</a:t>
            </a:fld>
            <a:endParaRPr lang="en-US"/>
          </a:p>
        </p:txBody>
      </p:sp>
      <p:sp>
        <p:nvSpPr>
          <p:cNvPr id="5" name="Title 4">
            <a:extLst>
              <a:ext uri="{FF2B5EF4-FFF2-40B4-BE49-F238E27FC236}">
                <a16:creationId xmlns:a16="http://schemas.microsoft.com/office/drawing/2014/main" id="{AE1F3F0A-FCD1-4789-9AFF-DC3F1B6F2423}"/>
              </a:ext>
            </a:extLst>
          </p:cNvPr>
          <p:cNvSpPr>
            <a:spLocks noGrp="1"/>
          </p:cNvSpPr>
          <p:nvPr>
            <p:ph type="title"/>
          </p:nvPr>
        </p:nvSpPr>
        <p:spPr/>
        <p:txBody>
          <a:bodyPr/>
          <a:lstStyle/>
          <a:p>
            <a:r>
              <a:rPr lang="en-US" dirty="0"/>
              <a:t>Tail Recursive</a:t>
            </a:r>
            <a:endParaRPr lang="en-IN" dirty="0"/>
          </a:p>
        </p:txBody>
      </p:sp>
      <p:pic>
        <p:nvPicPr>
          <p:cNvPr id="8" name="Picture 7">
            <a:extLst>
              <a:ext uri="{FF2B5EF4-FFF2-40B4-BE49-F238E27FC236}">
                <a16:creationId xmlns:a16="http://schemas.microsoft.com/office/drawing/2014/main" id="{AE6D0CCE-B330-4DC2-8E83-75A2E5D31ADC}"/>
              </a:ext>
            </a:extLst>
          </p:cNvPr>
          <p:cNvPicPr>
            <a:picLocks noChangeAspect="1"/>
          </p:cNvPicPr>
          <p:nvPr/>
        </p:nvPicPr>
        <p:blipFill rotWithShape="1">
          <a:blip r:embed="rId2"/>
          <a:srcRect t="15926" b="7037"/>
          <a:stretch/>
        </p:blipFill>
        <p:spPr>
          <a:xfrm>
            <a:off x="0" y="1447800"/>
            <a:ext cx="9144000" cy="3962400"/>
          </a:xfrm>
          <a:prstGeom prst="rect">
            <a:avLst/>
          </a:prstGeom>
        </p:spPr>
      </p:pic>
    </p:spTree>
    <p:extLst>
      <p:ext uri="{BB962C8B-B14F-4D97-AF65-F5344CB8AC3E}">
        <p14:creationId xmlns:p14="http://schemas.microsoft.com/office/powerpoint/2010/main" val="7410947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DE869A-01AB-4AD9-A2DD-E40AAC980AF8}"/>
              </a:ext>
            </a:extLst>
          </p:cNvPr>
          <p:cNvSpPr>
            <a:spLocks noGrp="1"/>
          </p:cNvSpPr>
          <p:nvPr>
            <p:ph idx="1"/>
          </p:nvPr>
        </p:nvSpPr>
        <p:spPr/>
        <p:txBody>
          <a:bodyPr/>
          <a:lstStyle/>
          <a:p>
            <a:endParaRPr lang="en-IN"/>
          </a:p>
        </p:txBody>
      </p:sp>
      <p:sp>
        <p:nvSpPr>
          <p:cNvPr id="3" name="Footer Placeholder 2">
            <a:extLst>
              <a:ext uri="{FF2B5EF4-FFF2-40B4-BE49-F238E27FC236}">
                <a16:creationId xmlns:a16="http://schemas.microsoft.com/office/drawing/2014/main" id="{89A60054-AF1C-424B-9E1C-87514B1E003A}"/>
              </a:ext>
            </a:extLst>
          </p:cNvPr>
          <p:cNvSpPr>
            <a:spLocks noGrp="1"/>
          </p:cNvSpPr>
          <p:nvPr>
            <p:ph type="ftr" sz="quarter" idx="11"/>
          </p:nvPr>
        </p:nvSpPr>
        <p:spPr/>
        <p:txBody>
          <a:bodyPr/>
          <a:lstStyle/>
          <a:p>
            <a:r>
              <a:rPr lang="en-US"/>
              <a:t>Dept. of Computer Application (RCOEM)</a:t>
            </a:r>
          </a:p>
        </p:txBody>
      </p:sp>
      <p:sp>
        <p:nvSpPr>
          <p:cNvPr id="4" name="Slide Number Placeholder 3">
            <a:extLst>
              <a:ext uri="{FF2B5EF4-FFF2-40B4-BE49-F238E27FC236}">
                <a16:creationId xmlns:a16="http://schemas.microsoft.com/office/drawing/2014/main" id="{AC848D80-E191-4136-A9AD-A1DF1973B829}"/>
              </a:ext>
            </a:extLst>
          </p:cNvPr>
          <p:cNvSpPr>
            <a:spLocks noGrp="1"/>
          </p:cNvSpPr>
          <p:nvPr>
            <p:ph type="sldNum" sz="quarter" idx="12"/>
          </p:nvPr>
        </p:nvSpPr>
        <p:spPr/>
        <p:txBody>
          <a:bodyPr/>
          <a:lstStyle/>
          <a:p>
            <a:fld id="{B6F15528-21DE-4FAA-801E-634DDDAF4B2B}" type="slidenum">
              <a:rPr lang="en-US" smtClean="0"/>
              <a:pPr/>
              <a:t>69</a:t>
            </a:fld>
            <a:endParaRPr lang="en-US"/>
          </a:p>
        </p:txBody>
      </p:sp>
      <p:sp>
        <p:nvSpPr>
          <p:cNvPr id="5" name="Title 4">
            <a:extLst>
              <a:ext uri="{FF2B5EF4-FFF2-40B4-BE49-F238E27FC236}">
                <a16:creationId xmlns:a16="http://schemas.microsoft.com/office/drawing/2014/main" id="{AE702709-776D-407C-A56B-9DECF7B9C996}"/>
              </a:ext>
            </a:extLst>
          </p:cNvPr>
          <p:cNvSpPr>
            <a:spLocks noGrp="1"/>
          </p:cNvSpPr>
          <p:nvPr>
            <p:ph type="title"/>
          </p:nvPr>
        </p:nvSpPr>
        <p:spPr/>
        <p:txBody>
          <a:bodyPr/>
          <a:lstStyle/>
          <a:p>
            <a:r>
              <a:rPr lang="en-US" dirty="0"/>
              <a:t>Tail Recursive</a:t>
            </a:r>
            <a:endParaRPr lang="en-IN" dirty="0"/>
          </a:p>
        </p:txBody>
      </p:sp>
      <p:pic>
        <p:nvPicPr>
          <p:cNvPr id="7" name="Picture 6">
            <a:extLst>
              <a:ext uri="{FF2B5EF4-FFF2-40B4-BE49-F238E27FC236}">
                <a16:creationId xmlns:a16="http://schemas.microsoft.com/office/drawing/2014/main" id="{75DF3E20-EA14-41C0-A029-D3196FB5801D}"/>
              </a:ext>
            </a:extLst>
          </p:cNvPr>
          <p:cNvPicPr>
            <a:picLocks noChangeAspect="1"/>
          </p:cNvPicPr>
          <p:nvPr/>
        </p:nvPicPr>
        <p:blipFill rotWithShape="1">
          <a:blip r:embed="rId2"/>
          <a:srcRect t="15926" b="8518"/>
          <a:stretch/>
        </p:blipFill>
        <p:spPr>
          <a:xfrm>
            <a:off x="-26096" y="1490472"/>
            <a:ext cx="9144000" cy="3886200"/>
          </a:xfrm>
          <a:prstGeom prst="rect">
            <a:avLst/>
          </a:prstGeom>
        </p:spPr>
      </p:pic>
    </p:spTree>
    <p:extLst>
      <p:ext uri="{BB962C8B-B14F-4D97-AF65-F5344CB8AC3E}">
        <p14:creationId xmlns:p14="http://schemas.microsoft.com/office/powerpoint/2010/main" val="831600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51" y="685800"/>
            <a:ext cx="8689561" cy="5654106"/>
          </a:xfrm>
        </p:spPr>
        <p:txBody>
          <a:bodyPr>
            <a:normAutofit lnSpcReduction="10000"/>
          </a:bodyPr>
          <a:lstStyle/>
          <a:p>
            <a:r>
              <a:rPr lang="en-US" sz="2400" dirty="0">
                <a:latin typeface="Times New Roman" panose="02020603050405020304" pitchFamily="18" charset="0"/>
                <a:cs typeface="Times New Roman" panose="02020603050405020304" pitchFamily="18" charset="0"/>
              </a:rPr>
              <a:t>In general, a language may specify that function calls (operator invocations) employ prefix, infix, or postfix notation.</a:t>
            </a:r>
          </a:p>
          <a:p>
            <a:pPr marL="109855" indent="0">
              <a:buNone/>
            </a:pPr>
            <a:r>
              <a:rPr lang="en-US" sz="2400" dirty="0">
                <a:solidFill>
                  <a:srgbClr val="C00000"/>
                </a:solidFill>
                <a:latin typeface="Times New Roman" panose="02020603050405020304" pitchFamily="18" charset="0"/>
                <a:cs typeface="Times New Roman" panose="02020603050405020304" pitchFamily="18" charset="0"/>
              </a:rPr>
              <a:t>prefix: op a b or op (a, b) or (op a b)</a:t>
            </a:r>
          </a:p>
          <a:p>
            <a:pPr marL="109855" indent="0">
              <a:buNone/>
            </a:pPr>
            <a:r>
              <a:rPr lang="en-IN" sz="2400" dirty="0">
                <a:solidFill>
                  <a:srgbClr val="C00000"/>
                </a:solidFill>
                <a:latin typeface="Times New Roman" panose="02020603050405020304" pitchFamily="18" charset="0"/>
                <a:cs typeface="Times New Roman" panose="02020603050405020304" pitchFamily="18" charset="0"/>
              </a:rPr>
              <a:t>infix: a op b</a:t>
            </a:r>
          </a:p>
          <a:p>
            <a:pPr marL="109855" indent="0">
              <a:buNone/>
            </a:pPr>
            <a:r>
              <a:rPr lang="en-IN" sz="2400" dirty="0">
                <a:solidFill>
                  <a:srgbClr val="C00000"/>
                </a:solidFill>
                <a:latin typeface="Times New Roman" panose="02020603050405020304" pitchFamily="18" charset="0"/>
                <a:cs typeface="Times New Roman" panose="02020603050405020304" pitchFamily="18" charset="0"/>
              </a:rPr>
              <a:t>postfix: a b op</a:t>
            </a:r>
          </a:p>
          <a:p>
            <a:pPr marL="109855" indent="0">
              <a:buNone/>
            </a:pPr>
            <a:endParaRPr lang="en-IN" sz="2800" b="1" u="sng"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Most imperative languages use infix notation for binary operators and prefix notation for unary operators and (with parentheses around the arguments) other functions </a:t>
            </a:r>
            <a:endParaRPr lang="en-IN" sz="2400" dirty="0">
              <a:latin typeface="Times New Roman" panose="02020603050405020304" pitchFamily="18" charset="0"/>
              <a:cs typeface="Times New Roman" panose="02020603050405020304" pitchFamily="18" charset="0"/>
            </a:endParaRPr>
          </a:p>
          <a:p>
            <a:pPr marL="109855" indent="0" algn="just">
              <a:buNone/>
            </a:pPr>
            <a:endParaRPr lang="en-US" sz="2800" b="1" u="sng"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Few languages, notably ML and the R scripting language, allow the user to create new infix operators. Smalltalk uses infix notation for all functions (which it </a:t>
            </a:r>
            <a:r>
              <a:rPr lang="en-US" sz="2400" dirty="0" err="1">
                <a:latin typeface="Times New Roman" panose="02020603050405020304" pitchFamily="18" charset="0"/>
                <a:cs typeface="Times New Roman" panose="02020603050405020304" pitchFamily="18" charset="0"/>
              </a:rPr>
              <a:t>callsmessages</a:t>
            </a:r>
            <a:r>
              <a:rPr lang="en-US" sz="2400" dirty="0">
                <a:latin typeface="Times New Roman" panose="02020603050405020304" pitchFamily="18" charset="0"/>
                <a:cs typeface="Times New Roman" panose="02020603050405020304" pitchFamily="18" charset="0"/>
              </a:rPr>
              <a:t>), both built-in and user-defined.</a:t>
            </a:r>
            <a:endParaRPr lang="en-IN" sz="2400" dirty="0">
              <a:latin typeface="Times New Roman" panose="02020603050405020304" pitchFamily="18" charset="0"/>
              <a:cs typeface="Times New Roman" panose="02020603050405020304" pitchFamily="18" charset="0"/>
            </a:endParaRPr>
          </a:p>
          <a:p>
            <a:pPr marL="109855" indent="0">
              <a:buNone/>
            </a:pPr>
            <a:endParaRPr lang="en-US" sz="2800" b="1" u="sng" dirty="0">
              <a:solidFill>
                <a:srgbClr val="FF000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7</a:t>
            </a:fld>
            <a:endParaRPr lang="en-US"/>
          </a:p>
        </p:txBody>
      </p:sp>
      <p:sp>
        <p:nvSpPr>
          <p:cNvPr id="2" name="Title 1"/>
          <p:cNvSpPr>
            <a:spLocks noGrp="1"/>
          </p:cNvSpPr>
          <p:nvPr>
            <p:ph type="title"/>
          </p:nvPr>
        </p:nvSpPr>
        <p:spPr>
          <a:xfrm>
            <a:off x="143352" y="-61216"/>
            <a:ext cx="8763000" cy="823215"/>
          </a:xfrm>
        </p:spPr>
        <p:txBody>
          <a:bodyPr>
            <a:noAutofit/>
          </a:bodyPr>
          <a:lstStyle/>
          <a:p>
            <a:pPr marL="109855"/>
            <a:r>
              <a:rPr lang="en-IN" sz="3200" u="sng" dirty="0">
                <a:solidFill>
                  <a:srgbClr val="FF0000"/>
                </a:solidFill>
              </a:rPr>
              <a:t>Control Flow </a:t>
            </a:r>
            <a:endParaRPr lang="en-IN" sz="3200" dirty="0">
              <a:solidFill>
                <a:srgbClr val="FF0000"/>
              </a:solidFill>
            </a:endParaRPr>
          </a:p>
        </p:txBody>
      </p:sp>
      <p:sp>
        <p:nvSpPr>
          <p:cNvPr id="8" name="Rectangle 3"/>
          <p:cNvSpPr>
            <a:spLocks noChangeArrowheads="1"/>
          </p:cNvSpPr>
          <p:nvPr/>
        </p:nvSpPr>
        <p:spPr bwMode="auto">
          <a:xfrm>
            <a:off x="533400" y="30465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011264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10F8F5-2335-46AA-974B-929CD9444D8B}"/>
              </a:ext>
            </a:extLst>
          </p:cNvPr>
          <p:cNvSpPr>
            <a:spLocks noGrp="1"/>
          </p:cNvSpPr>
          <p:nvPr>
            <p:ph idx="1"/>
          </p:nvPr>
        </p:nvSpPr>
        <p:spPr/>
        <p:txBody>
          <a:bodyPr/>
          <a:lstStyle/>
          <a:p>
            <a:endParaRPr lang="en-IN"/>
          </a:p>
        </p:txBody>
      </p:sp>
      <p:sp>
        <p:nvSpPr>
          <p:cNvPr id="3" name="Footer Placeholder 2">
            <a:extLst>
              <a:ext uri="{FF2B5EF4-FFF2-40B4-BE49-F238E27FC236}">
                <a16:creationId xmlns:a16="http://schemas.microsoft.com/office/drawing/2014/main" id="{1863A785-A81A-4393-9F88-E1A96CC52124}"/>
              </a:ext>
            </a:extLst>
          </p:cNvPr>
          <p:cNvSpPr>
            <a:spLocks noGrp="1"/>
          </p:cNvSpPr>
          <p:nvPr>
            <p:ph type="ftr" sz="quarter" idx="11"/>
          </p:nvPr>
        </p:nvSpPr>
        <p:spPr/>
        <p:txBody>
          <a:bodyPr/>
          <a:lstStyle/>
          <a:p>
            <a:r>
              <a:rPr lang="en-US"/>
              <a:t>Dept. of Computer Application (RCOEM)</a:t>
            </a:r>
          </a:p>
        </p:txBody>
      </p:sp>
      <p:sp>
        <p:nvSpPr>
          <p:cNvPr id="4" name="Slide Number Placeholder 3">
            <a:extLst>
              <a:ext uri="{FF2B5EF4-FFF2-40B4-BE49-F238E27FC236}">
                <a16:creationId xmlns:a16="http://schemas.microsoft.com/office/drawing/2014/main" id="{E2F17D3F-0921-4A58-8083-32681111B243}"/>
              </a:ext>
            </a:extLst>
          </p:cNvPr>
          <p:cNvSpPr>
            <a:spLocks noGrp="1"/>
          </p:cNvSpPr>
          <p:nvPr>
            <p:ph type="sldNum" sz="quarter" idx="12"/>
          </p:nvPr>
        </p:nvSpPr>
        <p:spPr/>
        <p:txBody>
          <a:bodyPr/>
          <a:lstStyle/>
          <a:p>
            <a:fld id="{B6F15528-21DE-4FAA-801E-634DDDAF4B2B}" type="slidenum">
              <a:rPr lang="en-US" smtClean="0"/>
              <a:pPr/>
              <a:t>70</a:t>
            </a:fld>
            <a:endParaRPr lang="en-US"/>
          </a:p>
        </p:txBody>
      </p:sp>
      <p:sp>
        <p:nvSpPr>
          <p:cNvPr id="5" name="Title 4">
            <a:extLst>
              <a:ext uri="{FF2B5EF4-FFF2-40B4-BE49-F238E27FC236}">
                <a16:creationId xmlns:a16="http://schemas.microsoft.com/office/drawing/2014/main" id="{48A9A86E-BA88-4429-95DE-80D7CB938BA8}"/>
              </a:ext>
            </a:extLst>
          </p:cNvPr>
          <p:cNvSpPr>
            <a:spLocks noGrp="1"/>
          </p:cNvSpPr>
          <p:nvPr>
            <p:ph type="title"/>
          </p:nvPr>
        </p:nvSpPr>
        <p:spPr/>
        <p:txBody>
          <a:bodyPr/>
          <a:lstStyle/>
          <a:p>
            <a:r>
              <a:rPr lang="en-US" dirty="0"/>
              <a:t>Tail Recursive</a:t>
            </a:r>
            <a:endParaRPr lang="en-IN" dirty="0"/>
          </a:p>
        </p:txBody>
      </p:sp>
      <p:pic>
        <p:nvPicPr>
          <p:cNvPr id="7" name="Picture 6">
            <a:extLst>
              <a:ext uri="{FF2B5EF4-FFF2-40B4-BE49-F238E27FC236}">
                <a16:creationId xmlns:a16="http://schemas.microsoft.com/office/drawing/2014/main" id="{B8FDA3B7-8162-42CB-88FE-D58062FDEEFD}"/>
              </a:ext>
            </a:extLst>
          </p:cNvPr>
          <p:cNvPicPr>
            <a:picLocks noChangeAspect="1"/>
          </p:cNvPicPr>
          <p:nvPr/>
        </p:nvPicPr>
        <p:blipFill rotWithShape="1">
          <a:blip r:embed="rId2"/>
          <a:srcRect t="15926" b="8518"/>
          <a:stretch/>
        </p:blipFill>
        <p:spPr>
          <a:xfrm>
            <a:off x="0" y="1447800"/>
            <a:ext cx="9144000" cy="3886200"/>
          </a:xfrm>
          <a:prstGeom prst="rect">
            <a:avLst/>
          </a:prstGeom>
        </p:spPr>
      </p:pic>
    </p:spTree>
    <p:extLst>
      <p:ext uri="{BB962C8B-B14F-4D97-AF65-F5344CB8AC3E}">
        <p14:creationId xmlns:p14="http://schemas.microsoft.com/office/powerpoint/2010/main" val="16454768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8FE216-78E1-4AB5-BF9A-FB1EB78474F1}"/>
              </a:ext>
            </a:extLst>
          </p:cNvPr>
          <p:cNvSpPr>
            <a:spLocks noGrp="1"/>
          </p:cNvSpPr>
          <p:nvPr>
            <p:ph idx="1"/>
          </p:nvPr>
        </p:nvSpPr>
        <p:spPr/>
        <p:txBody>
          <a:bodyPr/>
          <a:lstStyle/>
          <a:p>
            <a:endParaRPr lang="en-IN"/>
          </a:p>
        </p:txBody>
      </p:sp>
      <p:sp>
        <p:nvSpPr>
          <p:cNvPr id="3" name="Footer Placeholder 2">
            <a:extLst>
              <a:ext uri="{FF2B5EF4-FFF2-40B4-BE49-F238E27FC236}">
                <a16:creationId xmlns:a16="http://schemas.microsoft.com/office/drawing/2014/main" id="{6505ADC0-6555-4A6F-8C7A-A238ABA0D43F}"/>
              </a:ext>
            </a:extLst>
          </p:cNvPr>
          <p:cNvSpPr>
            <a:spLocks noGrp="1"/>
          </p:cNvSpPr>
          <p:nvPr>
            <p:ph type="ftr" sz="quarter" idx="11"/>
          </p:nvPr>
        </p:nvSpPr>
        <p:spPr/>
        <p:txBody>
          <a:bodyPr/>
          <a:lstStyle/>
          <a:p>
            <a:r>
              <a:rPr lang="en-US"/>
              <a:t>Dept. of Computer Application (RCOEM)</a:t>
            </a:r>
          </a:p>
        </p:txBody>
      </p:sp>
      <p:sp>
        <p:nvSpPr>
          <p:cNvPr id="4" name="Slide Number Placeholder 3">
            <a:extLst>
              <a:ext uri="{FF2B5EF4-FFF2-40B4-BE49-F238E27FC236}">
                <a16:creationId xmlns:a16="http://schemas.microsoft.com/office/drawing/2014/main" id="{E6A1084F-D29C-42F4-85D2-4F6955AD21ED}"/>
              </a:ext>
            </a:extLst>
          </p:cNvPr>
          <p:cNvSpPr>
            <a:spLocks noGrp="1"/>
          </p:cNvSpPr>
          <p:nvPr>
            <p:ph type="sldNum" sz="quarter" idx="12"/>
          </p:nvPr>
        </p:nvSpPr>
        <p:spPr/>
        <p:txBody>
          <a:bodyPr/>
          <a:lstStyle/>
          <a:p>
            <a:fld id="{B6F15528-21DE-4FAA-801E-634DDDAF4B2B}" type="slidenum">
              <a:rPr lang="en-US" smtClean="0"/>
              <a:pPr/>
              <a:t>71</a:t>
            </a:fld>
            <a:endParaRPr lang="en-US"/>
          </a:p>
        </p:txBody>
      </p:sp>
      <p:sp>
        <p:nvSpPr>
          <p:cNvPr id="5" name="Title 4">
            <a:extLst>
              <a:ext uri="{FF2B5EF4-FFF2-40B4-BE49-F238E27FC236}">
                <a16:creationId xmlns:a16="http://schemas.microsoft.com/office/drawing/2014/main" id="{AE1F3F0A-FCD1-4789-9AFF-DC3F1B6F2423}"/>
              </a:ext>
            </a:extLst>
          </p:cNvPr>
          <p:cNvSpPr>
            <a:spLocks noGrp="1"/>
          </p:cNvSpPr>
          <p:nvPr>
            <p:ph type="title"/>
          </p:nvPr>
        </p:nvSpPr>
        <p:spPr/>
        <p:txBody>
          <a:bodyPr/>
          <a:lstStyle/>
          <a:p>
            <a:r>
              <a:rPr lang="en-US" dirty="0"/>
              <a:t>Tail Recursive</a:t>
            </a:r>
            <a:endParaRPr lang="en-IN" dirty="0"/>
          </a:p>
        </p:txBody>
      </p:sp>
      <p:pic>
        <p:nvPicPr>
          <p:cNvPr id="7" name="Picture 6">
            <a:extLst>
              <a:ext uri="{FF2B5EF4-FFF2-40B4-BE49-F238E27FC236}">
                <a16:creationId xmlns:a16="http://schemas.microsoft.com/office/drawing/2014/main" id="{BE23C5AC-D6DD-4445-9E52-B1F3305183C9}"/>
              </a:ext>
            </a:extLst>
          </p:cNvPr>
          <p:cNvPicPr>
            <a:picLocks noChangeAspect="1"/>
          </p:cNvPicPr>
          <p:nvPr/>
        </p:nvPicPr>
        <p:blipFill rotWithShape="1">
          <a:blip r:embed="rId2"/>
          <a:srcRect t="14445" b="8518"/>
          <a:stretch/>
        </p:blipFill>
        <p:spPr>
          <a:xfrm>
            <a:off x="0" y="1600200"/>
            <a:ext cx="9144000" cy="3962400"/>
          </a:xfrm>
          <a:prstGeom prst="rect">
            <a:avLst/>
          </a:prstGeom>
        </p:spPr>
      </p:pic>
    </p:spTree>
    <p:extLst>
      <p:ext uri="{BB962C8B-B14F-4D97-AF65-F5344CB8AC3E}">
        <p14:creationId xmlns:p14="http://schemas.microsoft.com/office/powerpoint/2010/main" val="35204393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8FE216-78E1-4AB5-BF9A-FB1EB78474F1}"/>
              </a:ext>
            </a:extLst>
          </p:cNvPr>
          <p:cNvSpPr>
            <a:spLocks noGrp="1"/>
          </p:cNvSpPr>
          <p:nvPr>
            <p:ph idx="1"/>
          </p:nvPr>
        </p:nvSpPr>
        <p:spPr/>
        <p:txBody>
          <a:bodyPr/>
          <a:lstStyle/>
          <a:p>
            <a:endParaRPr lang="en-IN"/>
          </a:p>
        </p:txBody>
      </p:sp>
      <p:sp>
        <p:nvSpPr>
          <p:cNvPr id="3" name="Footer Placeholder 2">
            <a:extLst>
              <a:ext uri="{FF2B5EF4-FFF2-40B4-BE49-F238E27FC236}">
                <a16:creationId xmlns:a16="http://schemas.microsoft.com/office/drawing/2014/main" id="{6505ADC0-6555-4A6F-8C7A-A238ABA0D43F}"/>
              </a:ext>
            </a:extLst>
          </p:cNvPr>
          <p:cNvSpPr>
            <a:spLocks noGrp="1"/>
          </p:cNvSpPr>
          <p:nvPr>
            <p:ph type="ftr" sz="quarter" idx="11"/>
          </p:nvPr>
        </p:nvSpPr>
        <p:spPr/>
        <p:txBody>
          <a:bodyPr/>
          <a:lstStyle/>
          <a:p>
            <a:r>
              <a:rPr lang="en-US"/>
              <a:t>Dept. of Computer Application (RCOEM)</a:t>
            </a:r>
          </a:p>
        </p:txBody>
      </p:sp>
      <p:sp>
        <p:nvSpPr>
          <p:cNvPr id="4" name="Slide Number Placeholder 3">
            <a:extLst>
              <a:ext uri="{FF2B5EF4-FFF2-40B4-BE49-F238E27FC236}">
                <a16:creationId xmlns:a16="http://schemas.microsoft.com/office/drawing/2014/main" id="{E6A1084F-D29C-42F4-85D2-4F6955AD21ED}"/>
              </a:ext>
            </a:extLst>
          </p:cNvPr>
          <p:cNvSpPr>
            <a:spLocks noGrp="1"/>
          </p:cNvSpPr>
          <p:nvPr>
            <p:ph type="sldNum" sz="quarter" idx="12"/>
          </p:nvPr>
        </p:nvSpPr>
        <p:spPr/>
        <p:txBody>
          <a:bodyPr/>
          <a:lstStyle/>
          <a:p>
            <a:fld id="{B6F15528-21DE-4FAA-801E-634DDDAF4B2B}" type="slidenum">
              <a:rPr lang="en-US" smtClean="0"/>
              <a:pPr/>
              <a:t>72</a:t>
            </a:fld>
            <a:endParaRPr lang="en-US"/>
          </a:p>
        </p:txBody>
      </p:sp>
      <p:sp>
        <p:nvSpPr>
          <p:cNvPr id="5" name="Title 4">
            <a:extLst>
              <a:ext uri="{FF2B5EF4-FFF2-40B4-BE49-F238E27FC236}">
                <a16:creationId xmlns:a16="http://schemas.microsoft.com/office/drawing/2014/main" id="{AE1F3F0A-FCD1-4789-9AFF-DC3F1B6F2423}"/>
              </a:ext>
            </a:extLst>
          </p:cNvPr>
          <p:cNvSpPr>
            <a:spLocks noGrp="1"/>
          </p:cNvSpPr>
          <p:nvPr>
            <p:ph type="title"/>
          </p:nvPr>
        </p:nvSpPr>
        <p:spPr/>
        <p:txBody>
          <a:bodyPr/>
          <a:lstStyle/>
          <a:p>
            <a:r>
              <a:rPr lang="en-US" dirty="0"/>
              <a:t>Tail Recursive</a:t>
            </a:r>
            <a:endParaRPr lang="en-IN" dirty="0"/>
          </a:p>
        </p:txBody>
      </p:sp>
      <p:pic>
        <p:nvPicPr>
          <p:cNvPr id="8" name="Picture 7">
            <a:extLst>
              <a:ext uri="{FF2B5EF4-FFF2-40B4-BE49-F238E27FC236}">
                <a16:creationId xmlns:a16="http://schemas.microsoft.com/office/drawing/2014/main" id="{C321BA94-E24B-4661-B6A8-C5E9AB95BEE1}"/>
              </a:ext>
            </a:extLst>
          </p:cNvPr>
          <p:cNvPicPr>
            <a:picLocks noChangeAspect="1"/>
          </p:cNvPicPr>
          <p:nvPr/>
        </p:nvPicPr>
        <p:blipFill rotWithShape="1">
          <a:blip r:embed="rId2"/>
          <a:srcRect t="16104" b="6859"/>
          <a:stretch/>
        </p:blipFill>
        <p:spPr>
          <a:xfrm>
            <a:off x="0" y="1436043"/>
            <a:ext cx="9144000" cy="3962400"/>
          </a:xfrm>
          <a:prstGeom prst="rect">
            <a:avLst/>
          </a:prstGeom>
        </p:spPr>
      </p:pic>
    </p:spTree>
    <p:extLst>
      <p:ext uri="{BB962C8B-B14F-4D97-AF65-F5344CB8AC3E}">
        <p14:creationId xmlns:p14="http://schemas.microsoft.com/office/powerpoint/2010/main" val="11129165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8D7469-4988-4DF1-94F5-47BCB9A64730}"/>
              </a:ext>
            </a:extLst>
          </p:cNvPr>
          <p:cNvSpPr>
            <a:spLocks noGrp="1"/>
          </p:cNvSpPr>
          <p:nvPr>
            <p:ph idx="1"/>
          </p:nvPr>
        </p:nvSpPr>
        <p:spPr/>
        <p:txBody>
          <a:bodyPr/>
          <a:lstStyle/>
          <a:p>
            <a:endParaRPr lang="en-IN"/>
          </a:p>
        </p:txBody>
      </p:sp>
      <p:sp>
        <p:nvSpPr>
          <p:cNvPr id="3" name="Footer Placeholder 2">
            <a:extLst>
              <a:ext uri="{FF2B5EF4-FFF2-40B4-BE49-F238E27FC236}">
                <a16:creationId xmlns:a16="http://schemas.microsoft.com/office/drawing/2014/main" id="{D9DEBADF-7367-41D0-8B2F-2B0B782FF4F7}"/>
              </a:ext>
            </a:extLst>
          </p:cNvPr>
          <p:cNvSpPr>
            <a:spLocks noGrp="1"/>
          </p:cNvSpPr>
          <p:nvPr>
            <p:ph type="ftr" sz="quarter" idx="11"/>
          </p:nvPr>
        </p:nvSpPr>
        <p:spPr/>
        <p:txBody>
          <a:bodyPr/>
          <a:lstStyle/>
          <a:p>
            <a:r>
              <a:rPr lang="en-US"/>
              <a:t>Dept. of Computer Application (RCOEM)</a:t>
            </a:r>
          </a:p>
        </p:txBody>
      </p:sp>
      <p:sp>
        <p:nvSpPr>
          <p:cNvPr id="4" name="Slide Number Placeholder 3">
            <a:extLst>
              <a:ext uri="{FF2B5EF4-FFF2-40B4-BE49-F238E27FC236}">
                <a16:creationId xmlns:a16="http://schemas.microsoft.com/office/drawing/2014/main" id="{9C29D7E6-AD49-471B-ABC2-7413A3EF66AB}"/>
              </a:ext>
            </a:extLst>
          </p:cNvPr>
          <p:cNvSpPr>
            <a:spLocks noGrp="1"/>
          </p:cNvSpPr>
          <p:nvPr>
            <p:ph type="sldNum" sz="quarter" idx="12"/>
          </p:nvPr>
        </p:nvSpPr>
        <p:spPr/>
        <p:txBody>
          <a:bodyPr/>
          <a:lstStyle/>
          <a:p>
            <a:fld id="{B6F15528-21DE-4FAA-801E-634DDDAF4B2B}" type="slidenum">
              <a:rPr lang="en-US" smtClean="0"/>
              <a:pPr/>
              <a:t>73</a:t>
            </a:fld>
            <a:endParaRPr lang="en-US"/>
          </a:p>
        </p:txBody>
      </p:sp>
      <p:sp>
        <p:nvSpPr>
          <p:cNvPr id="5" name="Title 4">
            <a:extLst>
              <a:ext uri="{FF2B5EF4-FFF2-40B4-BE49-F238E27FC236}">
                <a16:creationId xmlns:a16="http://schemas.microsoft.com/office/drawing/2014/main" id="{EF122D80-194A-4D3F-BC2C-B9B895E99A4D}"/>
              </a:ext>
            </a:extLst>
          </p:cNvPr>
          <p:cNvSpPr>
            <a:spLocks noGrp="1"/>
          </p:cNvSpPr>
          <p:nvPr>
            <p:ph type="title"/>
          </p:nvPr>
        </p:nvSpPr>
        <p:spPr/>
        <p:txBody>
          <a:bodyPr/>
          <a:lstStyle/>
          <a:p>
            <a:r>
              <a:rPr lang="en-US" dirty="0"/>
              <a:t>Tail Recursive</a:t>
            </a:r>
            <a:endParaRPr lang="en-IN" dirty="0"/>
          </a:p>
        </p:txBody>
      </p:sp>
      <p:pic>
        <p:nvPicPr>
          <p:cNvPr id="7" name="Picture 6">
            <a:extLst>
              <a:ext uri="{FF2B5EF4-FFF2-40B4-BE49-F238E27FC236}">
                <a16:creationId xmlns:a16="http://schemas.microsoft.com/office/drawing/2014/main" id="{04C125A2-5FF5-421A-B311-3170F9395E1D}"/>
              </a:ext>
            </a:extLst>
          </p:cNvPr>
          <p:cNvPicPr>
            <a:picLocks noChangeAspect="1"/>
          </p:cNvPicPr>
          <p:nvPr/>
        </p:nvPicPr>
        <p:blipFill rotWithShape="1">
          <a:blip r:embed="rId2"/>
          <a:srcRect t="14445" b="8518"/>
          <a:stretch/>
        </p:blipFill>
        <p:spPr>
          <a:xfrm>
            <a:off x="10886" y="1417638"/>
            <a:ext cx="9144000" cy="3962400"/>
          </a:xfrm>
          <a:prstGeom prst="rect">
            <a:avLst/>
          </a:prstGeom>
        </p:spPr>
      </p:pic>
    </p:spTree>
    <p:extLst>
      <p:ext uri="{BB962C8B-B14F-4D97-AF65-F5344CB8AC3E}">
        <p14:creationId xmlns:p14="http://schemas.microsoft.com/office/powerpoint/2010/main" val="29713850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1CBC64F-4939-4815-8F17-6493A8562C45}"/>
              </a:ext>
            </a:extLst>
          </p:cNvPr>
          <p:cNvSpPr>
            <a:spLocks noGrp="1"/>
          </p:cNvSpPr>
          <p:nvPr>
            <p:ph idx="1"/>
          </p:nvPr>
        </p:nvSpPr>
        <p:spPr/>
        <p:txBody>
          <a:bodyPr/>
          <a:lstStyle/>
          <a:p>
            <a:endParaRPr lang="en-IN"/>
          </a:p>
        </p:txBody>
      </p:sp>
      <p:sp>
        <p:nvSpPr>
          <p:cNvPr id="3" name="Footer Placeholder 2">
            <a:extLst>
              <a:ext uri="{FF2B5EF4-FFF2-40B4-BE49-F238E27FC236}">
                <a16:creationId xmlns:a16="http://schemas.microsoft.com/office/drawing/2014/main" id="{357E1ECE-630E-46BB-B995-8C17AE945B86}"/>
              </a:ext>
            </a:extLst>
          </p:cNvPr>
          <p:cNvSpPr>
            <a:spLocks noGrp="1"/>
          </p:cNvSpPr>
          <p:nvPr>
            <p:ph type="ftr" sz="quarter" idx="11"/>
          </p:nvPr>
        </p:nvSpPr>
        <p:spPr/>
        <p:txBody>
          <a:bodyPr/>
          <a:lstStyle/>
          <a:p>
            <a:r>
              <a:rPr lang="en-US"/>
              <a:t>Dept. of Computer Application (RCOEM)</a:t>
            </a:r>
          </a:p>
        </p:txBody>
      </p:sp>
      <p:sp>
        <p:nvSpPr>
          <p:cNvPr id="4" name="Slide Number Placeholder 3">
            <a:extLst>
              <a:ext uri="{FF2B5EF4-FFF2-40B4-BE49-F238E27FC236}">
                <a16:creationId xmlns:a16="http://schemas.microsoft.com/office/drawing/2014/main" id="{77232298-86F8-4D82-9A87-9026DE7E8FEB}"/>
              </a:ext>
            </a:extLst>
          </p:cNvPr>
          <p:cNvSpPr>
            <a:spLocks noGrp="1"/>
          </p:cNvSpPr>
          <p:nvPr>
            <p:ph type="sldNum" sz="quarter" idx="12"/>
          </p:nvPr>
        </p:nvSpPr>
        <p:spPr/>
        <p:txBody>
          <a:bodyPr/>
          <a:lstStyle/>
          <a:p>
            <a:fld id="{B6F15528-21DE-4FAA-801E-634DDDAF4B2B}" type="slidenum">
              <a:rPr lang="en-US" smtClean="0"/>
              <a:pPr/>
              <a:t>74</a:t>
            </a:fld>
            <a:endParaRPr lang="en-US"/>
          </a:p>
        </p:txBody>
      </p:sp>
      <p:pic>
        <p:nvPicPr>
          <p:cNvPr id="7" name="Picture 6">
            <a:extLst>
              <a:ext uri="{FF2B5EF4-FFF2-40B4-BE49-F238E27FC236}">
                <a16:creationId xmlns:a16="http://schemas.microsoft.com/office/drawing/2014/main" id="{C88693D3-04B2-4517-9861-9CD0D56A4193}"/>
              </a:ext>
            </a:extLst>
          </p:cNvPr>
          <p:cNvPicPr>
            <a:picLocks noChangeAspect="1"/>
          </p:cNvPicPr>
          <p:nvPr/>
        </p:nvPicPr>
        <p:blipFill rotWithShape="1">
          <a:blip r:embed="rId2"/>
          <a:srcRect t="14445" b="10000"/>
          <a:stretch/>
        </p:blipFill>
        <p:spPr>
          <a:xfrm>
            <a:off x="0" y="1447800"/>
            <a:ext cx="9144000" cy="3886200"/>
          </a:xfrm>
          <a:prstGeom prst="rect">
            <a:avLst/>
          </a:prstGeom>
        </p:spPr>
      </p:pic>
      <p:sp>
        <p:nvSpPr>
          <p:cNvPr id="8" name="Title 4">
            <a:extLst>
              <a:ext uri="{FF2B5EF4-FFF2-40B4-BE49-F238E27FC236}">
                <a16:creationId xmlns:a16="http://schemas.microsoft.com/office/drawing/2014/main" id="{58C9E0FB-88DA-4776-9A98-5987784E3F7F}"/>
              </a:ext>
            </a:extLst>
          </p:cNvPr>
          <p:cNvSpPr>
            <a:spLocks noGrp="1"/>
          </p:cNvSpPr>
          <p:nvPr>
            <p:ph type="title"/>
          </p:nvPr>
        </p:nvSpPr>
        <p:spPr>
          <a:xfrm>
            <a:off x="457200" y="274638"/>
            <a:ext cx="8229600" cy="1143000"/>
          </a:xfrm>
        </p:spPr>
        <p:txBody>
          <a:bodyPr/>
          <a:lstStyle/>
          <a:p>
            <a:r>
              <a:rPr lang="en-US" dirty="0"/>
              <a:t>Non Tail Recursion</a:t>
            </a:r>
            <a:endParaRPr lang="en-IN" dirty="0"/>
          </a:p>
        </p:txBody>
      </p:sp>
    </p:spTree>
    <p:extLst>
      <p:ext uri="{BB962C8B-B14F-4D97-AF65-F5344CB8AC3E}">
        <p14:creationId xmlns:p14="http://schemas.microsoft.com/office/powerpoint/2010/main" val="893583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981221-7D5E-4CDE-BB8C-741309992E84}"/>
              </a:ext>
            </a:extLst>
          </p:cNvPr>
          <p:cNvSpPr>
            <a:spLocks noGrp="1"/>
          </p:cNvSpPr>
          <p:nvPr>
            <p:ph idx="1"/>
          </p:nvPr>
        </p:nvSpPr>
        <p:spPr/>
        <p:txBody>
          <a:bodyPr/>
          <a:lstStyle/>
          <a:p>
            <a:endParaRPr lang="en-IN"/>
          </a:p>
        </p:txBody>
      </p:sp>
      <p:sp>
        <p:nvSpPr>
          <p:cNvPr id="3" name="Footer Placeholder 2">
            <a:extLst>
              <a:ext uri="{FF2B5EF4-FFF2-40B4-BE49-F238E27FC236}">
                <a16:creationId xmlns:a16="http://schemas.microsoft.com/office/drawing/2014/main" id="{93D508EA-C8A2-4236-A2FF-D55501775659}"/>
              </a:ext>
            </a:extLst>
          </p:cNvPr>
          <p:cNvSpPr>
            <a:spLocks noGrp="1"/>
          </p:cNvSpPr>
          <p:nvPr>
            <p:ph type="ftr" sz="quarter" idx="11"/>
          </p:nvPr>
        </p:nvSpPr>
        <p:spPr/>
        <p:txBody>
          <a:bodyPr/>
          <a:lstStyle/>
          <a:p>
            <a:r>
              <a:rPr lang="en-US"/>
              <a:t>Dept. of Computer Application (RCOEM)</a:t>
            </a:r>
          </a:p>
        </p:txBody>
      </p:sp>
      <p:sp>
        <p:nvSpPr>
          <p:cNvPr id="4" name="Slide Number Placeholder 3">
            <a:extLst>
              <a:ext uri="{FF2B5EF4-FFF2-40B4-BE49-F238E27FC236}">
                <a16:creationId xmlns:a16="http://schemas.microsoft.com/office/drawing/2014/main" id="{456A1D29-7584-403B-A63E-85E926D82500}"/>
              </a:ext>
            </a:extLst>
          </p:cNvPr>
          <p:cNvSpPr>
            <a:spLocks noGrp="1"/>
          </p:cNvSpPr>
          <p:nvPr>
            <p:ph type="sldNum" sz="quarter" idx="12"/>
          </p:nvPr>
        </p:nvSpPr>
        <p:spPr/>
        <p:txBody>
          <a:bodyPr/>
          <a:lstStyle/>
          <a:p>
            <a:fld id="{B6F15528-21DE-4FAA-801E-634DDDAF4B2B}" type="slidenum">
              <a:rPr lang="en-US" smtClean="0"/>
              <a:pPr/>
              <a:t>75</a:t>
            </a:fld>
            <a:endParaRPr lang="en-US"/>
          </a:p>
        </p:txBody>
      </p:sp>
      <p:pic>
        <p:nvPicPr>
          <p:cNvPr id="7" name="Picture 6">
            <a:extLst>
              <a:ext uri="{FF2B5EF4-FFF2-40B4-BE49-F238E27FC236}">
                <a16:creationId xmlns:a16="http://schemas.microsoft.com/office/drawing/2014/main" id="{CFC83210-298F-4C23-82F5-5597743B70CB}"/>
              </a:ext>
            </a:extLst>
          </p:cNvPr>
          <p:cNvPicPr>
            <a:picLocks noChangeAspect="1"/>
          </p:cNvPicPr>
          <p:nvPr/>
        </p:nvPicPr>
        <p:blipFill rotWithShape="1">
          <a:blip r:embed="rId2"/>
          <a:srcRect t="15926" b="8518"/>
          <a:stretch/>
        </p:blipFill>
        <p:spPr>
          <a:xfrm>
            <a:off x="0" y="1498823"/>
            <a:ext cx="9144000" cy="3886200"/>
          </a:xfrm>
          <a:prstGeom prst="rect">
            <a:avLst/>
          </a:prstGeom>
        </p:spPr>
      </p:pic>
      <p:sp>
        <p:nvSpPr>
          <p:cNvPr id="8" name="Title 4">
            <a:extLst>
              <a:ext uri="{FF2B5EF4-FFF2-40B4-BE49-F238E27FC236}">
                <a16:creationId xmlns:a16="http://schemas.microsoft.com/office/drawing/2014/main" id="{271F5CE5-04C2-4B00-BECA-674A92C80E52}"/>
              </a:ext>
            </a:extLst>
          </p:cNvPr>
          <p:cNvSpPr>
            <a:spLocks noGrp="1"/>
          </p:cNvSpPr>
          <p:nvPr>
            <p:ph type="title"/>
          </p:nvPr>
        </p:nvSpPr>
        <p:spPr>
          <a:xfrm>
            <a:off x="457200" y="274638"/>
            <a:ext cx="8229600" cy="1143000"/>
          </a:xfrm>
        </p:spPr>
        <p:txBody>
          <a:bodyPr/>
          <a:lstStyle/>
          <a:p>
            <a:r>
              <a:rPr lang="en-US" dirty="0"/>
              <a:t>Non Tail Recursion</a:t>
            </a:r>
            <a:endParaRPr lang="en-IN" dirty="0"/>
          </a:p>
        </p:txBody>
      </p:sp>
    </p:spTree>
    <p:extLst>
      <p:ext uri="{BB962C8B-B14F-4D97-AF65-F5344CB8AC3E}">
        <p14:creationId xmlns:p14="http://schemas.microsoft.com/office/powerpoint/2010/main" val="9621811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A6E3A9-D894-4BFB-A567-39766223E9AA}"/>
              </a:ext>
            </a:extLst>
          </p:cNvPr>
          <p:cNvSpPr>
            <a:spLocks noGrp="1"/>
          </p:cNvSpPr>
          <p:nvPr>
            <p:ph idx="1"/>
          </p:nvPr>
        </p:nvSpPr>
        <p:spPr/>
        <p:txBody>
          <a:bodyPr/>
          <a:lstStyle/>
          <a:p>
            <a:endParaRPr lang="en-IN"/>
          </a:p>
        </p:txBody>
      </p:sp>
      <p:sp>
        <p:nvSpPr>
          <p:cNvPr id="3" name="Footer Placeholder 2">
            <a:extLst>
              <a:ext uri="{FF2B5EF4-FFF2-40B4-BE49-F238E27FC236}">
                <a16:creationId xmlns:a16="http://schemas.microsoft.com/office/drawing/2014/main" id="{490E50F7-68FD-4E7A-8369-CF843920F501}"/>
              </a:ext>
            </a:extLst>
          </p:cNvPr>
          <p:cNvSpPr>
            <a:spLocks noGrp="1"/>
          </p:cNvSpPr>
          <p:nvPr>
            <p:ph type="ftr" sz="quarter" idx="11"/>
          </p:nvPr>
        </p:nvSpPr>
        <p:spPr/>
        <p:txBody>
          <a:bodyPr/>
          <a:lstStyle/>
          <a:p>
            <a:r>
              <a:rPr lang="en-US"/>
              <a:t>Dept. of Computer Application (RCOEM)</a:t>
            </a:r>
          </a:p>
        </p:txBody>
      </p:sp>
      <p:sp>
        <p:nvSpPr>
          <p:cNvPr id="4" name="Slide Number Placeholder 3">
            <a:extLst>
              <a:ext uri="{FF2B5EF4-FFF2-40B4-BE49-F238E27FC236}">
                <a16:creationId xmlns:a16="http://schemas.microsoft.com/office/drawing/2014/main" id="{DD3833B0-80A7-495C-97C6-F1F6B80AE97F}"/>
              </a:ext>
            </a:extLst>
          </p:cNvPr>
          <p:cNvSpPr>
            <a:spLocks noGrp="1"/>
          </p:cNvSpPr>
          <p:nvPr>
            <p:ph type="sldNum" sz="quarter" idx="12"/>
          </p:nvPr>
        </p:nvSpPr>
        <p:spPr/>
        <p:txBody>
          <a:bodyPr/>
          <a:lstStyle/>
          <a:p>
            <a:fld id="{B6F15528-21DE-4FAA-801E-634DDDAF4B2B}" type="slidenum">
              <a:rPr lang="en-US" smtClean="0"/>
              <a:pPr/>
              <a:t>76</a:t>
            </a:fld>
            <a:endParaRPr lang="en-US"/>
          </a:p>
        </p:txBody>
      </p:sp>
      <p:sp>
        <p:nvSpPr>
          <p:cNvPr id="5" name="Title 4">
            <a:extLst>
              <a:ext uri="{FF2B5EF4-FFF2-40B4-BE49-F238E27FC236}">
                <a16:creationId xmlns:a16="http://schemas.microsoft.com/office/drawing/2014/main" id="{1C18D061-6439-48A0-A592-33DA9597AC88}"/>
              </a:ext>
            </a:extLst>
          </p:cNvPr>
          <p:cNvSpPr>
            <a:spLocks noGrp="1"/>
          </p:cNvSpPr>
          <p:nvPr>
            <p:ph type="title"/>
          </p:nvPr>
        </p:nvSpPr>
        <p:spPr/>
        <p:txBody>
          <a:bodyPr/>
          <a:lstStyle/>
          <a:p>
            <a:r>
              <a:rPr lang="en-US" dirty="0"/>
              <a:t>Non Tail Recursion</a:t>
            </a:r>
            <a:endParaRPr lang="en-IN" dirty="0"/>
          </a:p>
        </p:txBody>
      </p:sp>
      <p:pic>
        <p:nvPicPr>
          <p:cNvPr id="7" name="Picture 6">
            <a:extLst>
              <a:ext uri="{FF2B5EF4-FFF2-40B4-BE49-F238E27FC236}">
                <a16:creationId xmlns:a16="http://schemas.microsoft.com/office/drawing/2014/main" id="{A231803F-3260-41C3-B925-41FCB469E2C7}"/>
              </a:ext>
            </a:extLst>
          </p:cNvPr>
          <p:cNvPicPr>
            <a:picLocks noChangeAspect="1"/>
          </p:cNvPicPr>
          <p:nvPr/>
        </p:nvPicPr>
        <p:blipFill rotWithShape="1">
          <a:blip r:embed="rId2"/>
          <a:srcRect t="15926" b="10000"/>
          <a:stretch/>
        </p:blipFill>
        <p:spPr>
          <a:xfrm>
            <a:off x="0" y="1447800"/>
            <a:ext cx="9144000" cy="3810000"/>
          </a:xfrm>
          <a:prstGeom prst="rect">
            <a:avLst/>
          </a:prstGeom>
        </p:spPr>
      </p:pic>
    </p:spTree>
    <p:extLst>
      <p:ext uri="{BB962C8B-B14F-4D97-AF65-F5344CB8AC3E}">
        <p14:creationId xmlns:p14="http://schemas.microsoft.com/office/powerpoint/2010/main" val="8387075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A0A1C6-30F6-43A5-8A20-7A62AE50D6A0}"/>
              </a:ext>
            </a:extLst>
          </p:cNvPr>
          <p:cNvSpPr>
            <a:spLocks noGrp="1"/>
          </p:cNvSpPr>
          <p:nvPr>
            <p:ph idx="1"/>
          </p:nvPr>
        </p:nvSpPr>
        <p:spPr/>
        <p:txBody>
          <a:bodyPr/>
          <a:lstStyle/>
          <a:p>
            <a:endParaRPr lang="en-IN"/>
          </a:p>
        </p:txBody>
      </p:sp>
      <p:sp>
        <p:nvSpPr>
          <p:cNvPr id="3" name="Footer Placeholder 2">
            <a:extLst>
              <a:ext uri="{FF2B5EF4-FFF2-40B4-BE49-F238E27FC236}">
                <a16:creationId xmlns:a16="http://schemas.microsoft.com/office/drawing/2014/main" id="{AEE117E1-B72E-478B-9A5B-C15555DA97B2}"/>
              </a:ext>
            </a:extLst>
          </p:cNvPr>
          <p:cNvSpPr>
            <a:spLocks noGrp="1"/>
          </p:cNvSpPr>
          <p:nvPr>
            <p:ph type="ftr" sz="quarter" idx="11"/>
          </p:nvPr>
        </p:nvSpPr>
        <p:spPr/>
        <p:txBody>
          <a:bodyPr/>
          <a:lstStyle/>
          <a:p>
            <a:r>
              <a:rPr lang="en-US"/>
              <a:t>Dept. of Computer Application (RCOEM)</a:t>
            </a:r>
          </a:p>
        </p:txBody>
      </p:sp>
      <p:sp>
        <p:nvSpPr>
          <p:cNvPr id="4" name="Slide Number Placeholder 3">
            <a:extLst>
              <a:ext uri="{FF2B5EF4-FFF2-40B4-BE49-F238E27FC236}">
                <a16:creationId xmlns:a16="http://schemas.microsoft.com/office/drawing/2014/main" id="{CF81BFD3-149B-423B-9CE5-4EFF46C4DEE7}"/>
              </a:ext>
            </a:extLst>
          </p:cNvPr>
          <p:cNvSpPr>
            <a:spLocks noGrp="1"/>
          </p:cNvSpPr>
          <p:nvPr>
            <p:ph type="sldNum" sz="quarter" idx="12"/>
          </p:nvPr>
        </p:nvSpPr>
        <p:spPr/>
        <p:txBody>
          <a:bodyPr/>
          <a:lstStyle/>
          <a:p>
            <a:fld id="{B6F15528-21DE-4FAA-801E-634DDDAF4B2B}" type="slidenum">
              <a:rPr lang="en-US" smtClean="0"/>
              <a:pPr/>
              <a:t>77</a:t>
            </a:fld>
            <a:endParaRPr lang="en-US"/>
          </a:p>
        </p:txBody>
      </p:sp>
      <p:sp>
        <p:nvSpPr>
          <p:cNvPr id="5" name="Title 4">
            <a:extLst>
              <a:ext uri="{FF2B5EF4-FFF2-40B4-BE49-F238E27FC236}">
                <a16:creationId xmlns:a16="http://schemas.microsoft.com/office/drawing/2014/main" id="{714F80B2-EE31-4604-A853-265B70E9F50B}"/>
              </a:ext>
            </a:extLst>
          </p:cNvPr>
          <p:cNvSpPr>
            <a:spLocks noGrp="1"/>
          </p:cNvSpPr>
          <p:nvPr>
            <p:ph type="title"/>
          </p:nvPr>
        </p:nvSpPr>
        <p:spPr/>
        <p:txBody>
          <a:bodyPr/>
          <a:lstStyle/>
          <a:p>
            <a:r>
              <a:rPr lang="en-US" dirty="0"/>
              <a:t>Non Tail Recursion</a:t>
            </a:r>
            <a:endParaRPr lang="en-IN" dirty="0"/>
          </a:p>
        </p:txBody>
      </p:sp>
      <p:pic>
        <p:nvPicPr>
          <p:cNvPr id="7" name="Picture 6">
            <a:extLst>
              <a:ext uri="{FF2B5EF4-FFF2-40B4-BE49-F238E27FC236}">
                <a16:creationId xmlns:a16="http://schemas.microsoft.com/office/drawing/2014/main" id="{3F901AB1-D61C-4769-9F45-1C1D57484CC9}"/>
              </a:ext>
            </a:extLst>
          </p:cNvPr>
          <p:cNvPicPr>
            <a:picLocks noChangeAspect="1"/>
          </p:cNvPicPr>
          <p:nvPr/>
        </p:nvPicPr>
        <p:blipFill rotWithShape="1">
          <a:blip r:embed="rId2"/>
          <a:srcRect t="15926" b="8518"/>
          <a:stretch/>
        </p:blipFill>
        <p:spPr>
          <a:xfrm>
            <a:off x="0" y="1512243"/>
            <a:ext cx="9144000" cy="3886200"/>
          </a:xfrm>
          <a:prstGeom prst="rect">
            <a:avLst/>
          </a:prstGeom>
        </p:spPr>
      </p:pic>
    </p:spTree>
    <p:extLst>
      <p:ext uri="{BB962C8B-B14F-4D97-AF65-F5344CB8AC3E}">
        <p14:creationId xmlns:p14="http://schemas.microsoft.com/office/powerpoint/2010/main" val="33335731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A0A1C6-30F6-43A5-8A20-7A62AE50D6A0}"/>
              </a:ext>
            </a:extLst>
          </p:cNvPr>
          <p:cNvSpPr>
            <a:spLocks noGrp="1"/>
          </p:cNvSpPr>
          <p:nvPr>
            <p:ph idx="1"/>
          </p:nvPr>
        </p:nvSpPr>
        <p:spPr/>
        <p:txBody>
          <a:bodyPr/>
          <a:lstStyle/>
          <a:p>
            <a:endParaRPr lang="en-IN"/>
          </a:p>
        </p:txBody>
      </p:sp>
      <p:sp>
        <p:nvSpPr>
          <p:cNvPr id="3" name="Footer Placeholder 2">
            <a:extLst>
              <a:ext uri="{FF2B5EF4-FFF2-40B4-BE49-F238E27FC236}">
                <a16:creationId xmlns:a16="http://schemas.microsoft.com/office/drawing/2014/main" id="{AEE117E1-B72E-478B-9A5B-C15555DA97B2}"/>
              </a:ext>
            </a:extLst>
          </p:cNvPr>
          <p:cNvSpPr>
            <a:spLocks noGrp="1"/>
          </p:cNvSpPr>
          <p:nvPr>
            <p:ph type="ftr" sz="quarter" idx="11"/>
          </p:nvPr>
        </p:nvSpPr>
        <p:spPr/>
        <p:txBody>
          <a:bodyPr/>
          <a:lstStyle/>
          <a:p>
            <a:r>
              <a:rPr lang="en-US"/>
              <a:t>Dept. of Computer Application (RCOEM)</a:t>
            </a:r>
          </a:p>
        </p:txBody>
      </p:sp>
      <p:sp>
        <p:nvSpPr>
          <p:cNvPr id="4" name="Slide Number Placeholder 3">
            <a:extLst>
              <a:ext uri="{FF2B5EF4-FFF2-40B4-BE49-F238E27FC236}">
                <a16:creationId xmlns:a16="http://schemas.microsoft.com/office/drawing/2014/main" id="{CF81BFD3-149B-423B-9CE5-4EFF46C4DEE7}"/>
              </a:ext>
            </a:extLst>
          </p:cNvPr>
          <p:cNvSpPr>
            <a:spLocks noGrp="1"/>
          </p:cNvSpPr>
          <p:nvPr>
            <p:ph type="sldNum" sz="quarter" idx="12"/>
          </p:nvPr>
        </p:nvSpPr>
        <p:spPr/>
        <p:txBody>
          <a:bodyPr/>
          <a:lstStyle/>
          <a:p>
            <a:fld id="{B6F15528-21DE-4FAA-801E-634DDDAF4B2B}" type="slidenum">
              <a:rPr lang="en-US" smtClean="0"/>
              <a:pPr/>
              <a:t>78</a:t>
            </a:fld>
            <a:endParaRPr lang="en-US"/>
          </a:p>
        </p:txBody>
      </p:sp>
      <p:sp>
        <p:nvSpPr>
          <p:cNvPr id="5" name="Title 4">
            <a:extLst>
              <a:ext uri="{FF2B5EF4-FFF2-40B4-BE49-F238E27FC236}">
                <a16:creationId xmlns:a16="http://schemas.microsoft.com/office/drawing/2014/main" id="{714F80B2-EE31-4604-A853-265B70E9F50B}"/>
              </a:ext>
            </a:extLst>
          </p:cNvPr>
          <p:cNvSpPr>
            <a:spLocks noGrp="1"/>
          </p:cNvSpPr>
          <p:nvPr>
            <p:ph type="title"/>
          </p:nvPr>
        </p:nvSpPr>
        <p:spPr/>
        <p:txBody>
          <a:bodyPr/>
          <a:lstStyle/>
          <a:p>
            <a:r>
              <a:rPr lang="en-US" dirty="0"/>
              <a:t>Non Tail Recursion</a:t>
            </a:r>
            <a:endParaRPr lang="en-IN" dirty="0"/>
          </a:p>
        </p:txBody>
      </p:sp>
      <p:pic>
        <p:nvPicPr>
          <p:cNvPr id="8" name="Picture 7">
            <a:extLst>
              <a:ext uri="{FF2B5EF4-FFF2-40B4-BE49-F238E27FC236}">
                <a16:creationId xmlns:a16="http://schemas.microsoft.com/office/drawing/2014/main" id="{0A5030C8-DB39-433F-9303-51A7A0A92465}"/>
              </a:ext>
            </a:extLst>
          </p:cNvPr>
          <p:cNvPicPr>
            <a:picLocks noChangeAspect="1"/>
          </p:cNvPicPr>
          <p:nvPr/>
        </p:nvPicPr>
        <p:blipFill rotWithShape="1">
          <a:blip r:embed="rId2"/>
          <a:srcRect t="14445" b="7037"/>
          <a:stretch/>
        </p:blipFill>
        <p:spPr>
          <a:xfrm>
            <a:off x="0" y="1447800"/>
            <a:ext cx="9144000" cy="4038600"/>
          </a:xfrm>
          <a:prstGeom prst="rect">
            <a:avLst/>
          </a:prstGeom>
        </p:spPr>
      </p:pic>
    </p:spTree>
    <p:extLst>
      <p:ext uri="{BB962C8B-B14F-4D97-AF65-F5344CB8AC3E}">
        <p14:creationId xmlns:p14="http://schemas.microsoft.com/office/powerpoint/2010/main" val="8733458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A0A1C6-30F6-43A5-8A20-7A62AE50D6A0}"/>
              </a:ext>
            </a:extLst>
          </p:cNvPr>
          <p:cNvSpPr>
            <a:spLocks noGrp="1"/>
          </p:cNvSpPr>
          <p:nvPr>
            <p:ph idx="1"/>
          </p:nvPr>
        </p:nvSpPr>
        <p:spPr/>
        <p:txBody>
          <a:bodyPr/>
          <a:lstStyle/>
          <a:p>
            <a:endParaRPr lang="en-IN"/>
          </a:p>
        </p:txBody>
      </p:sp>
      <p:sp>
        <p:nvSpPr>
          <p:cNvPr id="3" name="Footer Placeholder 2">
            <a:extLst>
              <a:ext uri="{FF2B5EF4-FFF2-40B4-BE49-F238E27FC236}">
                <a16:creationId xmlns:a16="http://schemas.microsoft.com/office/drawing/2014/main" id="{AEE117E1-B72E-478B-9A5B-C15555DA97B2}"/>
              </a:ext>
            </a:extLst>
          </p:cNvPr>
          <p:cNvSpPr>
            <a:spLocks noGrp="1"/>
          </p:cNvSpPr>
          <p:nvPr>
            <p:ph type="ftr" sz="quarter" idx="11"/>
          </p:nvPr>
        </p:nvSpPr>
        <p:spPr/>
        <p:txBody>
          <a:bodyPr/>
          <a:lstStyle/>
          <a:p>
            <a:r>
              <a:rPr lang="en-US"/>
              <a:t>Dept. of Computer Application (RCOEM)</a:t>
            </a:r>
          </a:p>
        </p:txBody>
      </p:sp>
      <p:sp>
        <p:nvSpPr>
          <p:cNvPr id="4" name="Slide Number Placeholder 3">
            <a:extLst>
              <a:ext uri="{FF2B5EF4-FFF2-40B4-BE49-F238E27FC236}">
                <a16:creationId xmlns:a16="http://schemas.microsoft.com/office/drawing/2014/main" id="{CF81BFD3-149B-423B-9CE5-4EFF46C4DEE7}"/>
              </a:ext>
            </a:extLst>
          </p:cNvPr>
          <p:cNvSpPr>
            <a:spLocks noGrp="1"/>
          </p:cNvSpPr>
          <p:nvPr>
            <p:ph type="sldNum" sz="quarter" idx="12"/>
          </p:nvPr>
        </p:nvSpPr>
        <p:spPr/>
        <p:txBody>
          <a:bodyPr/>
          <a:lstStyle/>
          <a:p>
            <a:fld id="{B6F15528-21DE-4FAA-801E-634DDDAF4B2B}" type="slidenum">
              <a:rPr lang="en-US" smtClean="0"/>
              <a:pPr/>
              <a:t>79</a:t>
            </a:fld>
            <a:endParaRPr lang="en-US"/>
          </a:p>
        </p:txBody>
      </p:sp>
      <p:sp>
        <p:nvSpPr>
          <p:cNvPr id="5" name="Title 4">
            <a:extLst>
              <a:ext uri="{FF2B5EF4-FFF2-40B4-BE49-F238E27FC236}">
                <a16:creationId xmlns:a16="http://schemas.microsoft.com/office/drawing/2014/main" id="{714F80B2-EE31-4604-A853-265B70E9F50B}"/>
              </a:ext>
            </a:extLst>
          </p:cNvPr>
          <p:cNvSpPr>
            <a:spLocks noGrp="1"/>
          </p:cNvSpPr>
          <p:nvPr>
            <p:ph type="title"/>
          </p:nvPr>
        </p:nvSpPr>
        <p:spPr/>
        <p:txBody>
          <a:bodyPr/>
          <a:lstStyle/>
          <a:p>
            <a:r>
              <a:rPr lang="en-US" dirty="0"/>
              <a:t>Non Tail Recursion</a:t>
            </a:r>
            <a:endParaRPr lang="en-IN" dirty="0"/>
          </a:p>
        </p:txBody>
      </p:sp>
      <p:pic>
        <p:nvPicPr>
          <p:cNvPr id="8" name="Picture 7">
            <a:extLst>
              <a:ext uri="{FF2B5EF4-FFF2-40B4-BE49-F238E27FC236}">
                <a16:creationId xmlns:a16="http://schemas.microsoft.com/office/drawing/2014/main" id="{016FB850-3322-465E-AA2A-ABF50934BCA2}"/>
              </a:ext>
            </a:extLst>
          </p:cNvPr>
          <p:cNvPicPr>
            <a:picLocks noChangeAspect="1"/>
          </p:cNvPicPr>
          <p:nvPr/>
        </p:nvPicPr>
        <p:blipFill rotWithShape="1">
          <a:blip r:embed="rId2"/>
          <a:srcRect t="15926" b="8518"/>
          <a:stretch/>
        </p:blipFill>
        <p:spPr>
          <a:xfrm>
            <a:off x="0" y="1524000"/>
            <a:ext cx="9144000" cy="3886200"/>
          </a:xfrm>
          <a:prstGeom prst="rect">
            <a:avLst/>
          </a:prstGeom>
        </p:spPr>
      </p:pic>
    </p:spTree>
    <p:extLst>
      <p:ext uri="{BB962C8B-B14F-4D97-AF65-F5344CB8AC3E}">
        <p14:creationId xmlns:p14="http://schemas.microsoft.com/office/powerpoint/2010/main" val="3594985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51" y="685800"/>
            <a:ext cx="8689561" cy="5654106"/>
          </a:xfrm>
        </p:spPr>
        <p:txBody>
          <a:bodyPr>
            <a:normAutofit/>
          </a:bodyPr>
          <a:lstStyle/>
          <a:p>
            <a:pPr marL="109855" indent="0">
              <a:buNone/>
            </a:pPr>
            <a:r>
              <a:rPr lang="en-IN" sz="3000" b="1" dirty="0">
                <a:latin typeface="Times New Roman" panose="02020603050405020304" pitchFamily="18" charset="0"/>
                <a:cs typeface="Times New Roman" panose="02020603050405020304" pitchFamily="18" charset="0"/>
              </a:rPr>
              <a:t>1. Precedence and Associativity</a:t>
            </a:r>
          </a:p>
          <a:p>
            <a:pPr algn="just"/>
            <a:r>
              <a:rPr lang="en-US" sz="2400" dirty="0">
                <a:latin typeface="Times New Roman" panose="02020603050405020304" pitchFamily="18" charset="0"/>
                <a:cs typeface="Times New Roman" panose="02020603050405020304" pitchFamily="18" charset="0"/>
              </a:rPr>
              <a:t>Most languages provide a rich set of built-in arithmetic and logical operators. When written in infix notation, without parentheses, these operators lead to ambiguity as to what is an operand of what.</a:t>
            </a:r>
            <a:endParaRPr lang="en-IN" sz="2400" dirty="0">
              <a:latin typeface="Times New Roman" panose="02020603050405020304" pitchFamily="18" charset="0"/>
              <a:cs typeface="Times New Roman" panose="02020603050405020304" pitchFamily="18" charset="0"/>
            </a:endParaRPr>
          </a:p>
          <a:p>
            <a:pPr marL="109855" indent="0">
              <a:buNone/>
            </a:pPr>
            <a:endParaRPr lang="en-IN" sz="2400" b="1" dirty="0">
              <a:latin typeface="Times New Roman" panose="02020603050405020304" pitchFamily="18" charset="0"/>
              <a:cs typeface="Times New Roman" panose="02020603050405020304" pitchFamily="18" charset="0"/>
            </a:endParaRPr>
          </a:p>
          <a:p>
            <a:pPr marL="109855" indent="0">
              <a:buNone/>
            </a:pPr>
            <a:r>
              <a:rPr lang="en-IN" sz="2400" b="1" dirty="0">
                <a:latin typeface="Times New Roman" panose="02020603050405020304" pitchFamily="18" charset="0"/>
                <a:cs typeface="Times New Roman" panose="02020603050405020304" pitchFamily="18" charset="0"/>
              </a:rPr>
              <a:t>For example</a:t>
            </a:r>
            <a:r>
              <a:rPr lang="en-IN" sz="2400" dirty="0">
                <a:latin typeface="Times New Roman" panose="02020603050405020304" pitchFamily="18" charset="0"/>
                <a:cs typeface="Times New Roman" panose="02020603050405020304" pitchFamily="18" charset="0"/>
              </a:rPr>
              <a:t>, In Fortran which uses ** for exponentiation, </a:t>
            </a:r>
            <a:r>
              <a:rPr lang="en-US" sz="2400" dirty="0">
                <a:latin typeface="Times New Roman" panose="02020603050405020304" pitchFamily="18" charset="0"/>
                <a:cs typeface="Times New Roman" panose="02020603050405020304" pitchFamily="18" charset="0"/>
              </a:rPr>
              <a:t>how should we parse a + b * c**d**e/f?</a:t>
            </a:r>
            <a:r>
              <a:rPr lang="en-IN" sz="2400" dirty="0">
                <a:latin typeface="Times New Roman" panose="02020603050405020304" pitchFamily="18" charset="0"/>
                <a:cs typeface="Times New Roman" panose="02020603050405020304" pitchFamily="18" charset="0"/>
              </a:rPr>
              <a:t> Should this be grouped as</a:t>
            </a:r>
          </a:p>
          <a:p>
            <a:pPr marL="109855" indent="0">
              <a:buNone/>
            </a:pPr>
            <a:endParaRPr lang="pt-BR" sz="2400" dirty="0">
              <a:latin typeface="Times New Roman" panose="02020603050405020304" pitchFamily="18" charset="0"/>
              <a:cs typeface="Times New Roman" panose="02020603050405020304" pitchFamily="18" charset="0"/>
            </a:endParaRPr>
          </a:p>
          <a:p>
            <a:pPr marL="109855" indent="0">
              <a:buNone/>
            </a:pPr>
            <a:r>
              <a:rPr lang="pt-BR" sz="2400" dirty="0">
                <a:solidFill>
                  <a:srgbClr val="C00000"/>
                </a:solidFill>
                <a:latin typeface="Times New Roman" panose="02020603050405020304" pitchFamily="18" charset="0"/>
                <a:cs typeface="Times New Roman" panose="02020603050405020304" pitchFamily="18" charset="0"/>
              </a:rPr>
              <a:t>((((a + b) * c)**d)**e)/f</a:t>
            </a:r>
          </a:p>
          <a:p>
            <a:pPr marL="109855" indent="0">
              <a:buNone/>
            </a:pPr>
            <a:r>
              <a:rPr lang="en-IN" sz="2400" dirty="0">
                <a:solidFill>
                  <a:srgbClr val="C00000"/>
                </a:solidFill>
                <a:latin typeface="Times New Roman" panose="02020603050405020304" pitchFamily="18" charset="0"/>
                <a:cs typeface="Times New Roman" panose="02020603050405020304" pitchFamily="18" charset="0"/>
              </a:rPr>
              <a:t>or</a:t>
            </a:r>
          </a:p>
          <a:p>
            <a:pPr marL="109855" indent="0">
              <a:buNone/>
            </a:pPr>
            <a:r>
              <a:rPr lang="pt-BR" sz="2400" dirty="0">
                <a:solidFill>
                  <a:srgbClr val="C00000"/>
                </a:solidFill>
                <a:latin typeface="Times New Roman" panose="02020603050405020304" pitchFamily="18" charset="0"/>
                <a:cs typeface="Times New Roman" panose="02020603050405020304" pitchFamily="18" charset="0"/>
              </a:rPr>
              <a:t>a + (((b * c)**d)**(e/f))</a:t>
            </a:r>
          </a:p>
          <a:p>
            <a:pPr marL="109855" indent="0">
              <a:buNone/>
            </a:pPr>
            <a:r>
              <a:rPr lang="en-IN" sz="2400" dirty="0">
                <a:solidFill>
                  <a:srgbClr val="C00000"/>
                </a:solidFill>
                <a:latin typeface="Times New Roman" panose="02020603050405020304" pitchFamily="18" charset="0"/>
                <a:cs typeface="Times New Roman" panose="02020603050405020304" pitchFamily="18" charset="0"/>
              </a:rPr>
              <a:t>or</a:t>
            </a:r>
          </a:p>
          <a:p>
            <a:pPr marL="109855" indent="0">
              <a:buNone/>
            </a:pPr>
            <a:r>
              <a:rPr lang="pt-BR" sz="2400" b="1" dirty="0">
                <a:solidFill>
                  <a:srgbClr val="C00000"/>
                </a:solidFill>
                <a:latin typeface="Times New Roman" panose="02020603050405020304" pitchFamily="18" charset="0"/>
                <a:cs typeface="Times New Roman" panose="02020603050405020304" pitchFamily="18" charset="0"/>
              </a:rPr>
              <a:t>a + ((b * (c**(d**e)))/f) </a:t>
            </a:r>
            <a:endParaRPr lang="en-IN" sz="2400" b="1" dirty="0">
              <a:solidFill>
                <a:srgbClr val="C00000"/>
              </a:solidFill>
              <a:latin typeface="Times New Roman" panose="02020603050405020304" pitchFamily="18" charset="0"/>
              <a:cs typeface="Times New Roman" panose="02020603050405020304" pitchFamily="18" charset="0"/>
            </a:endParaRPr>
          </a:p>
          <a:p>
            <a:pPr marL="109855" indent="0">
              <a:buNone/>
            </a:pPr>
            <a:endParaRPr lang="en-US" sz="2800" b="1" u="sng" dirty="0">
              <a:solidFill>
                <a:srgbClr val="FF000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sp>
        <p:nvSpPr>
          <p:cNvPr id="2" name="Title 1"/>
          <p:cNvSpPr>
            <a:spLocks noGrp="1"/>
          </p:cNvSpPr>
          <p:nvPr>
            <p:ph type="title"/>
          </p:nvPr>
        </p:nvSpPr>
        <p:spPr>
          <a:xfrm>
            <a:off x="143352" y="-61216"/>
            <a:ext cx="8763000" cy="823215"/>
          </a:xfrm>
        </p:spPr>
        <p:txBody>
          <a:bodyPr>
            <a:noAutofit/>
          </a:bodyPr>
          <a:lstStyle/>
          <a:p>
            <a:pPr marL="109855"/>
            <a:r>
              <a:rPr lang="en-IN" sz="3200" u="sng" dirty="0">
                <a:solidFill>
                  <a:srgbClr val="FF0000"/>
                </a:solidFill>
              </a:rPr>
              <a:t>Control Flow </a:t>
            </a:r>
            <a:endParaRPr lang="en-IN" sz="3200" dirty="0">
              <a:solidFill>
                <a:srgbClr val="FF0000"/>
              </a:solidFill>
            </a:endParaRPr>
          </a:p>
        </p:txBody>
      </p:sp>
      <p:sp>
        <p:nvSpPr>
          <p:cNvPr id="8" name="Rectangle 3"/>
          <p:cNvSpPr>
            <a:spLocks noChangeArrowheads="1"/>
          </p:cNvSpPr>
          <p:nvPr/>
        </p:nvSpPr>
        <p:spPr bwMode="auto">
          <a:xfrm>
            <a:off x="533400" y="30465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6" name="Right Arrow 5"/>
          <p:cNvSpPr/>
          <p:nvPr/>
        </p:nvSpPr>
        <p:spPr>
          <a:xfrm rot="10800000">
            <a:off x="3608467" y="5658822"/>
            <a:ext cx="7620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883678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2FD907-C427-4AEF-AFAB-7E74E3ECB736}"/>
              </a:ext>
            </a:extLst>
          </p:cNvPr>
          <p:cNvSpPr>
            <a:spLocks noGrp="1"/>
          </p:cNvSpPr>
          <p:nvPr>
            <p:ph idx="1"/>
          </p:nvPr>
        </p:nvSpPr>
        <p:spPr/>
        <p:txBody>
          <a:bodyPr/>
          <a:lstStyle/>
          <a:p>
            <a:endParaRPr lang="en-IN"/>
          </a:p>
        </p:txBody>
      </p:sp>
      <p:sp>
        <p:nvSpPr>
          <p:cNvPr id="3" name="Footer Placeholder 2">
            <a:extLst>
              <a:ext uri="{FF2B5EF4-FFF2-40B4-BE49-F238E27FC236}">
                <a16:creationId xmlns:a16="http://schemas.microsoft.com/office/drawing/2014/main" id="{00F30835-522E-4660-9803-01CA565C209F}"/>
              </a:ext>
            </a:extLst>
          </p:cNvPr>
          <p:cNvSpPr>
            <a:spLocks noGrp="1"/>
          </p:cNvSpPr>
          <p:nvPr>
            <p:ph type="ftr" sz="quarter" idx="11"/>
          </p:nvPr>
        </p:nvSpPr>
        <p:spPr/>
        <p:txBody>
          <a:bodyPr/>
          <a:lstStyle/>
          <a:p>
            <a:r>
              <a:rPr lang="en-US"/>
              <a:t>Dept. of Computer Application (RCOEM)</a:t>
            </a:r>
          </a:p>
        </p:txBody>
      </p:sp>
      <p:sp>
        <p:nvSpPr>
          <p:cNvPr id="4" name="Slide Number Placeholder 3">
            <a:extLst>
              <a:ext uri="{FF2B5EF4-FFF2-40B4-BE49-F238E27FC236}">
                <a16:creationId xmlns:a16="http://schemas.microsoft.com/office/drawing/2014/main" id="{4592677C-E604-4DF8-9A03-44F625A5B83A}"/>
              </a:ext>
            </a:extLst>
          </p:cNvPr>
          <p:cNvSpPr>
            <a:spLocks noGrp="1"/>
          </p:cNvSpPr>
          <p:nvPr>
            <p:ph type="sldNum" sz="quarter" idx="12"/>
          </p:nvPr>
        </p:nvSpPr>
        <p:spPr/>
        <p:txBody>
          <a:bodyPr/>
          <a:lstStyle/>
          <a:p>
            <a:fld id="{B6F15528-21DE-4FAA-801E-634DDDAF4B2B}" type="slidenum">
              <a:rPr lang="en-US" smtClean="0"/>
              <a:pPr/>
              <a:t>80</a:t>
            </a:fld>
            <a:endParaRPr lang="en-US"/>
          </a:p>
        </p:txBody>
      </p:sp>
      <p:sp>
        <p:nvSpPr>
          <p:cNvPr id="5" name="Title 4">
            <a:extLst>
              <a:ext uri="{FF2B5EF4-FFF2-40B4-BE49-F238E27FC236}">
                <a16:creationId xmlns:a16="http://schemas.microsoft.com/office/drawing/2014/main" id="{71211BC1-87F2-41F5-96AB-81EDB374A67D}"/>
              </a:ext>
            </a:extLst>
          </p:cNvPr>
          <p:cNvSpPr>
            <a:spLocks noGrp="1"/>
          </p:cNvSpPr>
          <p:nvPr>
            <p:ph type="title"/>
          </p:nvPr>
        </p:nvSpPr>
        <p:spPr/>
        <p:txBody>
          <a:bodyPr/>
          <a:lstStyle/>
          <a:p>
            <a:r>
              <a:rPr lang="en-US" dirty="0"/>
              <a:t>Non Tail Recursion</a:t>
            </a:r>
            <a:endParaRPr lang="en-IN" dirty="0"/>
          </a:p>
        </p:txBody>
      </p:sp>
      <p:pic>
        <p:nvPicPr>
          <p:cNvPr id="7" name="Picture 6">
            <a:extLst>
              <a:ext uri="{FF2B5EF4-FFF2-40B4-BE49-F238E27FC236}">
                <a16:creationId xmlns:a16="http://schemas.microsoft.com/office/drawing/2014/main" id="{DFA538DD-1DC6-4688-B7B4-5F253AB82E41}"/>
              </a:ext>
            </a:extLst>
          </p:cNvPr>
          <p:cNvPicPr>
            <a:picLocks noChangeAspect="1"/>
          </p:cNvPicPr>
          <p:nvPr/>
        </p:nvPicPr>
        <p:blipFill rotWithShape="1">
          <a:blip r:embed="rId2"/>
          <a:srcRect t="14445" b="8518"/>
          <a:stretch/>
        </p:blipFill>
        <p:spPr>
          <a:xfrm>
            <a:off x="0" y="1447800"/>
            <a:ext cx="9144000" cy="3962400"/>
          </a:xfrm>
          <a:prstGeom prst="rect">
            <a:avLst/>
          </a:prstGeom>
        </p:spPr>
      </p:pic>
    </p:spTree>
    <p:extLst>
      <p:ext uri="{BB962C8B-B14F-4D97-AF65-F5344CB8AC3E}">
        <p14:creationId xmlns:p14="http://schemas.microsoft.com/office/powerpoint/2010/main" val="13857199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F4A25B8-80F3-4189-AA55-CF2EB1AB1464}"/>
              </a:ext>
            </a:extLst>
          </p:cNvPr>
          <p:cNvSpPr>
            <a:spLocks noGrp="1"/>
          </p:cNvSpPr>
          <p:nvPr>
            <p:ph idx="1"/>
          </p:nvPr>
        </p:nvSpPr>
        <p:spPr/>
        <p:txBody>
          <a:bodyPr/>
          <a:lstStyle/>
          <a:p>
            <a:endParaRPr lang="en-IN"/>
          </a:p>
        </p:txBody>
      </p:sp>
      <p:sp>
        <p:nvSpPr>
          <p:cNvPr id="3" name="Footer Placeholder 2">
            <a:extLst>
              <a:ext uri="{FF2B5EF4-FFF2-40B4-BE49-F238E27FC236}">
                <a16:creationId xmlns:a16="http://schemas.microsoft.com/office/drawing/2014/main" id="{D43F8B74-728F-4603-BB9C-5D2C29E80A9A}"/>
              </a:ext>
            </a:extLst>
          </p:cNvPr>
          <p:cNvSpPr>
            <a:spLocks noGrp="1"/>
          </p:cNvSpPr>
          <p:nvPr>
            <p:ph type="ftr" sz="quarter" idx="11"/>
          </p:nvPr>
        </p:nvSpPr>
        <p:spPr/>
        <p:txBody>
          <a:bodyPr/>
          <a:lstStyle/>
          <a:p>
            <a:r>
              <a:rPr lang="en-US"/>
              <a:t>Dept. of Computer Application (RCOEM)</a:t>
            </a:r>
          </a:p>
        </p:txBody>
      </p:sp>
      <p:sp>
        <p:nvSpPr>
          <p:cNvPr id="4" name="Slide Number Placeholder 3">
            <a:extLst>
              <a:ext uri="{FF2B5EF4-FFF2-40B4-BE49-F238E27FC236}">
                <a16:creationId xmlns:a16="http://schemas.microsoft.com/office/drawing/2014/main" id="{0F4ABE8B-1F75-48A5-B389-04DFDBFE9255}"/>
              </a:ext>
            </a:extLst>
          </p:cNvPr>
          <p:cNvSpPr>
            <a:spLocks noGrp="1"/>
          </p:cNvSpPr>
          <p:nvPr>
            <p:ph type="sldNum" sz="quarter" idx="12"/>
          </p:nvPr>
        </p:nvSpPr>
        <p:spPr/>
        <p:txBody>
          <a:bodyPr/>
          <a:lstStyle/>
          <a:p>
            <a:fld id="{B6F15528-21DE-4FAA-801E-634DDDAF4B2B}" type="slidenum">
              <a:rPr lang="en-US" smtClean="0"/>
              <a:pPr/>
              <a:t>81</a:t>
            </a:fld>
            <a:endParaRPr lang="en-US"/>
          </a:p>
        </p:txBody>
      </p:sp>
      <p:sp>
        <p:nvSpPr>
          <p:cNvPr id="5" name="Title 4">
            <a:extLst>
              <a:ext uri="{FF2B5EF4-FFF2-40B4-BE49-F238E27FC236}">
                <a16:creationId xmlns:a16="http://schemas.microsoft.com/office/drawing/2014/main" id="{4475D4D2-C33A-4927-9717-245A4A4A43FA}"/>
              </a:ext>
            </a:extLst>
          </p:cNvPr>
          <p:cNvSpPr>
            <a:spLocks noGrp="1"/>
          </p:cNvSpPr>
          <p:nvPr>
            <p:ph type="title"/>
          </p:nvPr>
        </p:nvSpPr>
        <p:spPr/>
        <p:txBody>
          <a:bodyPr/>
          <a:lstStyle/>
          <a:p>
            <a:r>
              <a:rPr lang="en-US" dirty="0"/>
              <a:t>Continue..</a:t>
            </a:r>
            <a:endParaRPr lang="en-IN" dirty="0"/>
          </a:p>
        </p:txBody>
      </p:sp>
      <p:pic>
        <p:nvPicPr>
          <p:cNvPr id="7" name="Picture 6">
            <a:extLst>
              <a:ext uri="{FF2B5EF4-FFF2-40B4-BE49-F238E27FC236}">
                <a16:creationId xmlns:a16="http://schemas.microsoft.com/office/drawing/2014/main" id="{6928D629-B8B1-4056-A9B8-3619B4C5B0A7}"/>
              </a:ext>
            </a:extLst>
          </p:cNvPr>
          <p:cNvPicPr>
            <a:picLocks noChangeAspect="1"/>
          </p:cNvPicPr>
          <p:nvPr/>
        </p:nvPicPr>
        <p:blipFill rotWithShape="1">
          <a:blip r:embed="rId2"/>
          <a:srcRect t="14445" b="8518"/>
          <a:stretch/>
        </p:blipFill>
        <p:spPr>
          <a:xfrm>
            <a:off x="0" y="1600200"/>
            <a:ext cx="9144000" cy="3962400"/>
          </a:xfrm>
          <a:prstGeom prst="rect">
            <a:avLst/>
          </a:prstGeom>
        </p:spPr>
      </p:pic>
    </p:spTree>
    <p:extLst>
      <p:ext uri="{BB962C8B-B14F-4D97-AF65-F5344CB8AC3E}">
        <p14:creationId xmlns:p14="http://schemas.microsoft.com/office/powerpoint/2010/main" val="14742730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51" y="685799"/>
            <a:ext cx="8763001" cy="6087269"/>
          </a:xfrm>
        </p:spPr>
        <p:txBody>
          <a:bodyPr>
            <a:normAutofit/>
          </a:bodyPr>
          <a:lstStyle/>
          <a:p>
            <a:pPr marL="109855" indent="0" algn="just">
              <a:buNone/>
            </a:pPr>
            <a:r>
              <a:rPr lang="en-US" sz="2800" dirty="0">
                <a:latin typeface="Times New Roman" panose="02020603050405020304" pitchFamily="18" charset="0"/>
                <a:cs typeface="Times New Roman" panose="02020603050405020304" pitchFamily="18" charset="0"/>
              </a:rPr>
              <a:t>s</a:t>
            </a:r>
          </a:p>
          <a:p>
            <a:pPr algn="just"/>
            <a:endParaRPr lang="en-US" sz="28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82</a:t>
            </a:fld>
            <a:endParaRPr lang="en-US"/>
          </a:p>
        </p:txBody>
      </p:sp>
      <p:sp>
        <p:nvSpPr>
          <p:cNvPr id="2" name="Title 1"/>
          <p:cNvSpPr>
            <a:spLocks noGrp="1"/>
          </p:cNvSpPr>
          <p:nvPr>
            <p:ph type="title"/>
          </p:nvPr>
        </p:nvSpPr>
        <p:spPr>
          <a:xfrm>
            <a:off x="143352" y="-61216"/>
            <a:ext cx="8763000" cy="823215"/>
          </a:xfrm>
        </p:spPr>
        <p:txBody>
          <a:bodyPr>
            <a:noAutofit/>
          </a:bodyPr>
          <a:lstStyle/>
          <a:p>
            <a:pPr marL="109855"/>
            <a:r>
              <a:rPr lang="en-IN" sz="3200" u="sng" dirty="0">
                <a:solidFill>
                  <a:srgbClr val="FF0000"/>
                </a:solidFill>
              </a:rPr>
              <a:t>Book example</a:t>
            </a:r>
            <a:endParaRPr lang="en-IN" sz="3200" dirty="0">
              <a:solidFill>
                <a:srgbClr val="FF0000"/>
              </a:solidFill>
            </a:endParaRPr>
          </a:p>
        </p:txBody>
      </p:sp>
      <p:sp>
        <p:nvSpPr>
          <p:cNvPr id="8" name="Rectangle 3"/>
          <p:cNvSpPr>
            <a:spLocks noChangeArrowheads="1"/>
          </p:cNvSpPr>
          <p:nvPr/>
        </p:nvSpPr>
        <p:spPr bwMode="auto">
          <a:xfrm>
            <a:off x="533400" y="30465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2"/>
          <a:stretch>
            <a:fillRect/>
          </a:stretch>
        </p:blipFill>
        <p:spPr>
          <a:xfrm>
            <a:off x="306907" y="876998"/>
            <a:ext cx="7220023" cy="2169542"/>
          </a:xfrm>
          <a:prstGeom prst="rect">
            <a:avLst/>
          </a:prstGeom>
        </p:spPr>
      </p:pic>
      <p:pic>
        <p:nvPicPr>
          <p:cNvPr id="7" name="Picture 6"/>
          <p:cNvPicPr>
            <a:picLocks noChangeAspect="1"/>
          </p:cNvPicPr>
          <p:nvPr/>
        </p:nvPicPr>
        <p:blipFill>
          <a:blip r:embed="rId3"/>
          <a:stretch>
            <a:fillRect/>
          </a:stretch>
        </p:blipFill>
        <p:spPr>
          <a:xfrm>
            <a:off x="306907" y="3192246"/>
            <a:ext cx="3884093" cy="2537115"/>
          </a:xfrm>
          <a:prstGeom prst="rect">
            <a:avLst/>
          </a:prstGeom>
        </p:spPr>
      </p:pic>
      <p:pic>
        <p:nvPicPr>
          <p:cNvPr id="9" name="Picture 8"/>
          <p:cNvPicPr>
            <a:picLocks noChangeAspect="1"/>
          </p:cNvPicPr>
          <p:nvPr/>
        </p:nvPicPr>
        <p:blipFill>
          <a:blip r:embed="rId4"/>
          <a:stretch>
            <a:fillRect/>
          </a:stretch>
        </p:blipFill>
        <p:spPr>
          <a:xfrm>
            <a:off x="5031316" y="3641945"/>
            <a:ext cx="4132521" cy="2087416"/>
          </a:xfrm>
          <a:prstGeom prst="rect">
            <a:avLst/>
          </a:prstGeom>
        </p:spPr>
      </p:pic>
    </p:spTree>
    <p:extLst>
      <p:ext uri="{BB962C8B-B14F-4D97-AF65-F5344CB8AC3E}">
        <p14:creationId xmlns:p14="http://schemas.microsoft.com/office/powerpoint/2010/main" val="25838394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51" y="685799"/>
            <a:ext cx="8763001" cy="6087269"/>
          </a:xfrm>
        </p:spPr>
        <p:txBody>
          <a:bodyPr>
            <a:normAutofit/>
          </a:bodyPr>
          <a:lstStyle/>
          <a:p>
            <a:pPr marL="109855" indent="0" algn="just">
              <a:buNone/>
            </a:pPr>
            <a:r>
              <a:rPr lang="en-IN" sz="2800" b="1" i="1" dirty="0"/>
              <a:t>Tail Recursion</a:t>
            </a:r>
          </a:p>
          <a:p>
            <a:pPr algn="just"/>
            <a:r>
              <a:rPr lang="en-US" sz="2800" dirty="0">
                <a:latin typeface="Times New Roman" panose="02020603050405020304" pitchFamily="18" charset="0"/>
                <a:cs typeface="Times New Roman" panose="02020603050405020304" pitchFamily="18" charset="0"/>
              </a:rPr>
              <a:t>It is sometimes argued that iteration is more efficient than recursion.</a:t>
            </a:r>
          </a:p>
          <a:p>
            <a:pPr algn="just"/>
            <a:endParaRPr lang="en-US" sz="2800" dirty="0">
              <a:latin typeface="Times New Roman" panose="02020603050405020304" pitchFamily="18" charset="0"/>
              <a:cs typeface="Times New Roman" panose="02020603050405020304" pitchFamily="18" charset="0"/>
            </a:endParaRPr>
          </a:p>
          <a:p>
            <a:pPr algn="just"/>
            <a:r>
              <a:rPr lang="en-IN" sz="2800" dirty="0">
                <a:latin typeface="Times New Roman" panose="02020603050405020304" pitchFamily="18" charset="0"/>
                <a:cs typeface="Times New Roman" panose="02020603050405020304" pitchFamily="18" charset="0"/>
              </a:rPr>
              <a:t>It is more </a:t>
            </a:r>
            <a:r>
              <a:rPr lang="en-US" sz="2800" dirty="0">
                <a:latin typeface="Times New Roman" panose="02020603050405020304" pitchFamily="18" charset="0"/>
                <a:cs typeface="Times New Roman" panose="02020603050405020304" pitchFamily="18" charset="0"/>
              </a:rPr>
              <a:t>accurate to say that naive implementation of iteration is usually more efficient than </a:t>
            </a:r>
            <a:r>
              <a:rPr lang="en-IN" sz="2800" dirty="0">
                <a:latin typeface="Times New Roman" panose="02020603050405020304" pitchFamily="18" charset="0"/>
                <a:cs typeface="Times New Roman" panose="02020603050405020304" pitchFamily="18" charset="0"/>
              </a:rPr>
              <a:t>naive implementation of recursion.</a:t>
            </a:r>
          </a:p>
          <a:p>
            <a:pPr algn="just"/>
            <a:endParaRPr lang="en-US" sz="2800" dirty="0">
              <a:latin typeface="Times New Roman" panose="02020603050405020304" pitchFamily="18" charset="0"/>
              <a:cs typeface="Times New Roman" panose="02020603050405020304" pitchFamily="18" charset="0"/>
            </a:endParaRPr>
          </a:p>
          <a:p>
            <a:pPr algn="just"/>
            <a:r>
              <a:rPr lang="en-IN" sz="2800" dirty="0">
                <a:latin typeface="Times New Roman" panose="02020603050405020304" pitchFamily="18" charset="0"/>
                <a:cs typeface="Times New Roman" panose="02020603050405020304" pitchFamily="18" charset="0"/>
              </a:rPr>
              <a:t>A tail-recursive function </a:t>
            </a:r>
            <a:r>
              <a:rPr lang="en-US" sz="2800" dirty="0">
                <a:latin typeface="Times New Roman" panose="02020603050405020304" pitchFamily="18" charset="0"/>
                <a:cs typeface="Times New Roman" panose="02020603050405020304" pitchFamily="18" charset="0"/>
              </a:rPr>
              <a:t>is one in which additional computation never follows a recursive call: the return value is simply whatever the recursive call returns.</a:t>
            </a: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83</a:t>
            </a:fld>
            <a:endParaRPr lang="en-US"/>
          </a:p>
        </p:txBody>
      </p:sp>
      <p:sp>
        <p:nvSpPr>
          <p:cNvPr id="2" name="Title 1"/>
          <p:cNvSpPr>
            <a:spLocks noGrp="1"/>
          </p:cNvSpPr>
          <p:nvPr>
            <p:ph type="title"/>
          </p:nvPr>
        </p:nvSpPr>
        <p:spPr>
          <a:xfrm>
            <a:off x="143352" y="-61216"/>
            <a:ext cx="8763000" cy="823215"/>
          </a:xfrm>
        </p:spPr>
        <p:txBody>
          <a:bodyPr>
            <a:noAutofit/>
          </a:bodyPr>
          <a:lstStyle/>
          <a:p>
            <a:pPr marL="109855"/>
            <a:r>
              <a:rPr lang="en-IN" sz="3200" u="sng" dirty="0">
                <a:solidFill>
                  <a:srgbClr val="FF0000"/>
                </a:solidFill>
              </a:rPr>
              <a:t>Control Flow </a:t>
            </a:r>
            <a:endParaRPr lang="en-IN" sz="3200" dirty="0">
              <a:solidFill>
                <a:srgbClr val="FF0000"/>
              </a:solidFill>
            </a:endParaRPr>
          </a:p>
        </p:txBody>
      </p:sp>
      <p:sp>
        <p:nvSpPr>
          <p:cNvPr id="8" name="Rectangle 3"/>
          <p:cNvSpPr>
            <a:spLocks noChangeArrowheads="1"/>
          </p:cNvSpPr>
          <p:nvPr/>
        </p:nvSpPr>
        <p:spPr bwMode="auto">
          <a:xfrm>
            <a:off x="533400" y="30465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992520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51" y="685799"/>
            <a:ext cx="8763001" cy="6087269"/>
          </a:xfrm>
        </p:spPr>
        <p:txBody>
          <a:bodyPr>
            <a:normAutofit/>
          </a:bodyPr>
          <a:lstStyle/>
          <a:p>
            <a:pPr algn="just"/>
            <a:r>
              <a:rPr lang="en-IN" sz="2800" dirty="0">
                <a:latin typeface="Times New Roman" panose="02020603050405020304" pitchFamily="18" charset="0"/>
                <a:cs typeface="Times New Roman" panose="02020603050405020304" pitchFamily="18" charset="0"/>
              </a:rPr>
              <a:t>For such functions, dynamically </a:t>
            </a:r>
            <a:r>
              <a:rPr lang="en-US" sz="2800" dirty="0">
                <a:latin typeface="Times New Roman" panose="02020603050405020304" pitchFamily="18" charset="0"/>
                <a:cs typeface="Times New Roman" panose="02020603050405020304" pitchFamily="18" charset="0"/>
              </a:rPr>
              <a:t>allocated stack space is unnecessary: the compiler can reuse the space belonging to the current iteration when it makes the recursive call. In effect, a good compiler will recast the recursive </a:t>
            </a:r>
            <a:r>
              <a:rPr lang="en-US" sz="2800" dirty="0" err="1">
                <a:latin typeface="Times New Roman" panose="02020603050405020304" pitchFamily="18" charset="0"/>
                <a:cs typeface="Times New Roman" panose="02020603050405020304" pitchFamily="18" charset="0"/>
              </a:rPr>
              <a:t>gcd</a:t>
            </a:r>
            <a:r>
              <a:rPr lang="en-US" sz="2800" dirty="0">
                <a:latin typeface="Times New Roman" panose="02020603050405020304" pitchFamily="18" charset="0"/>
                <a:cs typeface="Times New Roman" panose="02020603050405020304" pitchFamily="18" charset="0"/>
              </a:rPr>
              <a:t> function above as follows.</a:t>
            </a:r>
          </a:p>
          <a:p>
            <a:pPr algn="just"/>
            <a:endParaRPr lang="en-US" sz="2400"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84</a:t>
            </a:fld>
            <a:endParaRPr lang="en-US"/>
          </a:p>
        </p:txBody>
      </p:sp>
      <p:sp>
        <p:nvSpPr>
          <p:cNvPr id="2" name="Title 1"/>
          <p:cNvSpPr>
            <a:spLocks noGrp="1"/>
          </p:cNvSpPr>
          <p:nvPr>
            <p:ph type="title"/>
          </p:nvPr>
        </p:nvSpPr>
        <p:spPr>
          <a:xfrm>
            <a:off x="143352" y="-61216"/>
            <a:ext cx="8763000" cy="823215"/>
          </a:xfrm>
        </p:spPr>
        <p:txBody>
          <a:bodyPr>
            <a:noAutofit/>
          </a:bodyPr>
          <a:lstStyle/>
          <a:p>
            <a:pPr marL="109855"/>
            <a:r>
              <a:rPr lang="en-IN" sz="3200" u="sng" dirty="0">
                <a:solidFill>
                  <a:srgbClr val="FF0000"/>
                </a:solidFill>
              </a:rPr>
              <a:t>Control Flow </a:t>
            </a:r>
            <a:endParaRPr lang="en-IN" sz="3200" dirty="0">
              <a:solidFill>
                <a:srgbClr val="FF0000"/>
              </a:solidFill>
            </a:endParaRPr>
          </a:p>
        </p:txBody>
      </p:sp>
      <p:sp>
        <p:nvSpPr>
          <p:cNvPr id="8" name="Rectangle 3"/>
          <p:cNvSpPr>
            <a:spLocks noChangeArrowheads="1"/>
          </p:cNvSpPr>
          <p:nvPr/>
        </p:nvSpPr>
        <p:spPr bwMode="auto">
          <a:xfrm>
            <a:off x="533400" y="30465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2"/>
          <a:stretch>
            <a:fillRect/>
          </a:stretch>
        </p:blipFill>
        <p:spPr>
          <a:xfrm>
            <a:off x="990600" y="3046540"/>
            <a:ext cx="4033003" cy="1754059"/>
          </a:xfrm>
          <a:prstGeom prst="rect">
            <a:avLst/>
          </a:prstGeom>
        </p:spPr>
      </p:pic>
      <p:pic>
        <p:nvPicPr>
          <p:cNvPr id="7" name="Picture 6"/>
          <p:cNvPicPr>
            <a:picLocks noChangeAspect="1"/>
          </p:cNvPicPr>
          <p:nvPr/>
        </p:nvPicPr>
        <p:blipFill>
          <a:blip r:embed="rId3"/>
          <a:stretch>
            <a:fillRect/>
          </a:stretch>
        </p:blipFill>
        <p:spPr>
          <a:xfrm>
            <a:off x="943451" y="4800599"/>
            <a:ext cx="3581400" cy="1128920"/>
          </a:xfrm>
          <a:prstGeom prst="rect">
            <a:avLst/>
          </a:prstGeom>
        </p:spPr>
      </p:pic>
    </p:spTree>
    <p:extLst>
      <p:ext uri="{BB962C8B-B14F-4D97-AF65-F5344CB8AC3E}">
        <p14:creationId xmlns:p14="http://schemas.microsoft.com/office/powerpoint/2010/main" val="28821771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51" y="685799"/>
            <a:ext cx="8763001" cy="6087269"/>
          </a:xfrm>
        </p:spPr>
        <p:txBody>
          <a:bodyPr>
            <a:normAutofit fontScale="77500" lnSpcReduction="20000"/>
          </a:bodyPr>
          <a:lstStyle/>
          <a:p>
            <a:pPr marL="109855" indent="0" algn="just">
              <a:buNone/>
            </a:pPr>
            <a:r>
              <a:rPr lang="en-US" sz="2800" b="1" dirty="0">
                <a:latin typeface="Times New Roman" panose="02020603050405020304" pitchFamily="18" charset="0"/>
                <a:cs typeface="Times New Roman" panose="02020603050405020304" pitchFamily="18" charset="0"/>
              </a:rPr>
              <a:t>C Example</a:t>
            </a:r>
          </a:p>
          <a:p>
            <a:pPr marL="109855" indent="0" algn="just">
              <a:buNone/>
            </a:pPr>
            <a:r>
              <a:rPr lang="en-US" sz="2000" dirty="0">
                <a:solidFill>
                  <a:srgbClr val="FF0000"/>
                </a:solidFill>
                <a:latin typeface="Times New Roman" panose="02020603050405020304" pitchFamily="18" charset="0"/>
                <a:cs typeface="Times New Roman" panose="02020603050405020304" pitchFamily="18" charset="0"/>
              </a:rPr>
              <a:t>// An example of tail recursive function</a:t>
            </a:r>
          </a:p>
          <a:p>
            <a:pPr marL="109855" indent="0" algn="just">
              <a:buNone/>
            </a:pPr>
            <a:r>
              <a:rPr lang="en-US" sz="2000" dirty="0">
                <a:solidFill>
                  <a:srgbClr val="FF0000"/>
                </a:solidFill>
                <a:latin typeface="Times New Roman" panose="02020603050405020304" pitchFamily="18" charset="0"/>
                <a:cs typeface="Times New Roman" panose="02020603050405020304" pitchFamily="18" charset="0"/>
              </a:rPr>
              <a:t>void print(</a:t>
            </a:r>
            <a:r>
              <a:rPr lang="en-US" sz="2000" dirty="0" err="1">
                <a:solidFill>
                  <a:srgbClr val="FF0000"/>
                </a:solidFill>
                <a:latin typeface="Times New Roman" panose="02020603050405020304" pitchFamily="18" charset="0"/>
                <a:cs typeface="Times New Roman" panose="02020603050405020304" pitchFamily="18" charset="0"/>
              </a:rPr>
              <a:t>int</a:t>
            </a:r>
            <a:r>
              <a:rPr lang="en-US" sz="2000" dirty="0">
                <a:solidFill>
                  <a:srgbClr val="FF0000"/>
                </a:solidFill>
                <a:latin typeface="Times New Roman" panose="02020603050405020304" pitchFamily="18" charset="0"/>
                <a:cs typeface="Times New Roman" panose="02020603050405020304" pitchFamily="18" charset="0"/>
              </a:rPr>
              <a:t> n)</a:t>
            </a:r>
          </a:p>
          <a:p>
            <a:pPr marL="109855" indent="0" algn="just">
              <a:buNone/>
            </a:pPr>
            <a:r>
              <a:rPr lang="en-US" sz="2000" dirty="0">
                <a:solidFill>
                  <a:srgbClr val="FF0000"/>
                </a:solidFill>
                <a:latin typeface="Times New Roman" panose="02020603050405020304" pitchFamily="18" charset="0"/>
                <a:cs typeface="Times New Roman" panose="02020603050405020304" pitchFamily="18" charset="0"/>
              </a:rPr>
              <a:t>{</a:t>
            </a:r>
          </a:p>
          <a:p>
            <a:pPr marL="109855" indent="0" algn="just">
              <a:buNone/>
            </a:pPr>
            <a:r>
              <a:rPr lang="en-US" sz="2000" dirty="0">
                <a:solidFill>
                  <a:srgbClr val="FF0000"/>
                </a:solidFill>
                <a:latin typeface="Times New Roman" panose="02020603050405020304" pitchFamily="18" charset="0"/>
                <a:cs typeface="Times New Roman" panose="02020603050405020304" pitchFamily="18" charset="0"/>
              </a:rPr>
              <a:t>	if (n &lt; 0) return;</a:t>
            </a:r>
          </a:p>
          <a:p>
            <a:pPr marL="109855" indent="0" algn="just">
              <a:buNone/>
            </a:pPr>
            <a:r>
              <a:rPr lang="en-US" sz="2000" dirty="0">
                <a:solidFill>
                  <a:srgbClr val="FF0000"/>
                </a:solidFill>
                <a:latin typeface="Times New Roman" panose="02020603050405020304" pitchFamily="18" charset="0"/>
                <a:cs typeface="Times New Roman" panose="02020603050405020304" pitchFamily="18" charset="0"/>
              </a:rPr>
              <a:t>	</a:t>
            </a:r>
            <a:r>
              <a:rPr lang="en-US" sz="2000" dirty="0" err="1">
                <a:solidFill>
                  <a:srgbClr val="FF0000"/>
                </a:solidFill>
                <a:latin typeface="Times New Roman" panose="02020603050405020304" pitchFamily="18" charset="0"/>
                <a:cs typeface="Times New Roman" panose="02020603050405020304" pitchFamily="18" charset="0"/>
              </a:rPr>
              <a:t>cout</a:t>
            </a:r>
            <a:r>
              <a:rPr lang="en-US" sz="2000" dirty="0">
                <a:solidFill>
                  <a:srgbClr val="FF0000"/>
                </a:solidFill>
                <a:latin typeface="Times New Roman" panose="02020603050405020304" pitchFamily="18" charset="0"/>
                <a:cs typeface="Times New Roman" panose="02020603050405020304" pitchFamily="18" charset="0"/>
              </a:rPr>
              <a:t> &lt;&lt; " " &lt;&lt; n;</a:t>
            </a:r>
          </a:p>
          <a:p>
            <a:pPr marL="109855" indent="0" algn="just">
              <a:buNone/>
            </a:pPr>
            <a:endParaRPr lang="en-US" sz="2000" dirty="0">
              <a:solidFill>
                <a:srgbClr val="FF0000"/>
              </a:solidFill>
              <a:latin typeface="Times New Roman" panose="02020603050405020304" pitchFamily="18" charset="0"/>
              <a:cs typeface="Times New Roman" panose="02020603050405020304" pitchFamily="18" charset="0"/>
            </a:endParaRPr>
          </a:p>
          <a:p>
            <a:pPr marL="109855" indent="0" algn="just">
              <a:buNone/>
            </a:pPr>
            <a:r>
              <a:rPr lang="en-US" sz="2000" dirty="0">
                <a:solidFill>
                  <a:srgbClr val="FF0000"/>
                </a:solidFill>
                <a:latin typeface="Times New Roman" panose="02020603050405020304" pitchFamily="18" charset="0"/>
                <a:cs typeface="Times New Roman" panose="02020603050405020304" pitchFamily="18" charset="0"/>
              </a:rPr>
              <a:t>	// The last executed statement is recursive call</a:t>
            </a:r>
          </a:p>
          <a:p>
            <a:pPr marL="109855" indent="0" algn="just">
              <a:buNone/>
            </a:pPr>
            <a:r>
              <a:rPr lang="en-US" sz="2000" dirty="0">
                <a:solidFill>
                  <a:srgbClr val="FF0000"/>
                </a:solidFill>
                <a:latin typeface="Times New Roman" panose="02020603050405020304" pitchFamily="18" charset="0"/>
                <a:cs typeface="Times New Roman" panose="02020603050405020304" pitchFamily="18" charset="0"/>
              </a:rPr>
              <a:t>	print(n-1);</a:t>
            </a:r>
          </a:p>
          <a:p>
            <a:pPr marL="109855" indent="0" algn="just">
              <a:buNone/>
            </a:pPr>
            <a:r>
              <a:rPr lang="en-US" sz="2000" dirty="0">
                <a:solidFill>
                  <a:srgbClr val="FF0000"/>
                </a:solidFill>
                <a:latin typeface="Times New Roman" panose="02020603050405020304" pitchFamily="18" charset="0"/>
                <a:cs typeface="Times New Roman" panose="02020603050405020304" pitchFamily="18" charset="0"/>
              </a:rPr>
              <a:t>}</a:t>
            </a:r>
          </a:p>
          <a:p>
            <a:pPr marL="109855" indent="0" algn="r">
              <a:buNone/>
            </a:pPr>
            <a:r>
              <a:rPr lang="en-US" sz="2800" b="1" dirty="0">
                <a:latin typeface="Times New Roman" panose="02020603050405020304" pitchFamily="18" charset="0"/>
                <a:cs typeface="Times New Roman" panose="02020603050405020304" pitchFamily="18" charset="0"/>
              </a:rPr>
              <a:t>Java Example</a:t>
            </a:r>
          </a:p>
          <a:p>
            <a:pPr marL="109855" lvl="0" indent="0" algn="r" fontAlgn="base">
              <a:buNone/>
            </a:pPr>
            <a:r>
              <a:rPr lang="en-US" sz="2100" dirty="0">
                <a:solidFill>
                  <a:srgbClr val="FF0000"/>
                </a:solidFill>
                <a:latin typeface="Times New Roman" panose="02020603050405020304" pitchFamily="18" charset="0"/>
                <a:cs typeface="Times New Roman" panose="02020603050405020304" pitchFamily="18" charset="0"/>
              </a:rPr>
              <a:t>// An example of tail recursive function</a:t>
            </a:r>
          </a:p>
          <a:p>
            <a:pPr marL="109855" lvl="0" indent="0" algn="r" fontAlgn="base">
              <a:buNone/>
            </a:pPr>
            <a:r>
              <a:rPr lang="en-US" sz="2100" dirty="0">
                <a:solidFill>
                  <a:srgbClr val="FF0000"/>
                </a:solidFill>
                <a:latin typeface="Times New Roman" panose="02020603050405020304" pitchFamily="18" charset="0"/>
                <a:cs typeface="Times New Roman" panose="02020603050405020304" pitchFamily="18" charset="0"/>
              </a:rPr>
              <a:t>static void print(</a:t>
            </a:r>
            <a:r>
              <a:rPr lang="en-US" sz="2100" dirty="0" err="1">
                <a:solidFill>
                  <a:srgbClr val="FF0000"/>
                </a:solidFill>
                <a:latin typeface="Times New Roman" panose="02020603050405020304" pitchFamily="18" charset="0"/>
                <a:cs typeface="Times New Roman" panose="02020603050405020304" pitchFamily="18" charset="0"/>
              </a:rPr>
              <a:t>int</a:t>
            </a:r>
            <a:r>
              <a:rPr lang="en-US" sz="2100" dirty="0">
                <a:solidFill>
                  <a:srgbClr val="FF0000"/>
                </a:solidFill>
                <a:latin typeface="Times New Roman" panose="02020603050405020304" pitchFamily="18" charset="0"/>
                <a:cs typeface="Times New Roman" panose="02020603050405020304" pitchFamily="18" charset="0"/>
              </a:rPr>
              <a:t> n)</a:t>
            </a:r>
          </a:p>
          <a:p>
            <a:pPr marL="109855" lvl="0" indent="0" algn="r" fontAlgn="base">
              <a:buNone/>
            </a:pPr>
            <a:r>
              <a:rPr lang="en-US" sz="2100" dirty="0">
                <a:solidFill>
                  <a:srgbClr val="FF0000"/>
                </a:solidFill>
                <a:latin typeface="Times New Roman" panose="02020603050405020304" pitchFamily="18" charset="0"/>
                <a:cs typeface="Times New Roman" panose="02020603050405020304" pitchFamily="18" charset="0"/>
              </a:rPr>
              <a:t>{</a:t>
            </a:r>
          </a:p>
          <a:p>
            <a:pPr marL="109855" lvl="0" indent="0" algn="r" fontAlgn="base">
              <a:buNone/>
            </a:pPr>
            <a:r>
              <a:rPr lang="en-US" sz="2100" dirty="0">
                <a:solidFill>
                  <a:srgbClr val="FF0000"/>
                </a:solidFill>
                <a:latin typeface="Times New Roman" panose="02020603050405020304" pitchFamily="18" charset="0"/>
                <a:cs typeface="Times New Roman" panose="02020603050405020304" pitchFamily="18" charset="0"/>
              </a:rPr>
              <a:t>    if (n &lt; 0)</a:t>
            </a:r>
          </a:p>
          <a:p>
            <a:pPr marL="109855" lvl="0" indent="0" algn="r" fontAlgn="base">
              <a:buNone/>
            </a:pPr>
            <a:r>
              <a:rPr lang="en-US" sz="2100" dirty="0">
                <a:solidFill>
                  <a:srgbClr val="FF0000"/>
                </a:solidFill>
                <a:latin typeface="Times New Roman" panose="02020603050405020304" pitchFamily="18" charset="0"/>
                <a:cs typeface="Times New Roman" panose="02020603050405020304" pitchFamily="18" charset="0"/>
              </a:rPr>
              <a:t>      return;</a:t>
            </a:r>
          </a:p>
          <a:p>
            <a:pPr marL="109855" lvl="0" indent="0" algn="r" fontAlgn="base">
              <a:buNone/>
            </a:pPr>
            <a:r>
              <a:rPr lang="en-US" sz="2100" dirty="0">
                <a:solidFill>
                  <a:srgbClr val="FF0000"/>
                </a:solidFill>
                <a:latin typeface="Times New Roman" panose="02020603050405020304" pitchFamily="18" charset="0"/>
                <a:cs typeface="Times New Roman" panose="02020603050405020304" pitchFamily="18" charset="0"/>
              </a:rPr>
              <a:t>    </a:t>
            </a:r>
          </a:p>
          <a:p>
            <a:pPr marL="109855" lvl="0" indent="0" algn="r" fontAlgn="base">
              <a:buNone/>
            </a:pPr>
            <a:r>
              <a:rPr lang="en-US" sz="2100" dirty="0">
                <a:solidFill>
                  <a:srgbClr val="FF0000"/>
                </a:solidFill>
                <a:latin typeface="Times New Roman" panose="02020603050405020304" pitchFamily="18" charset="0"/>
                <a:cs typeface="Times New Roman" panose="02020603050405020304" pitchFamily="18" charset="0"/>
              </a:rPr>
              <a:t>    </a:t>
            </a:r>
            <a:r>
              <a:rPr lang="en-US" sz="2100" dirty="0" err="1">
                <a:solidFill>
                  <a:srgbClr val="FF0000"/>
                </a:solidFill>
                <a:latin typeface="Times New Roman" panose="02020603050405020304" pitchFamily="18" charset="0"/>
                <a:cs typeface="Times New Roman" panose="02020603050405020304" pitchFamily="18" charset="0"/>
              </a:rPr>
              <a:t>System.out.print</a:t>
            </a:r>
            <a:r>
              <a:rPr lang="en-US" sz="2100" dirty="0">
                <a:solidFill>
                  <a:srgbClr val="FF0000"/>
                </a:solidFill>
                <a:latin typeface="Times New Roman" panose="02020603050405020304" pitchFamily="18" charset="0"/>
                <a:cs typeface="Times New Roman" panose="02020603050405020304" pitchFamily="18" charset="0"/>
              </a:rPr>
              <a:t>(" " + n);</a:t>
            </a:r>
          </a:p>
          <a:p>
            <a:pPr marL="109855" lvl="0" indent="0" algn="r" fontAlgn="base">
              <a:buNone/>
            </a:pPr>
            <a:r>
              <a:rPr lang="en-US" sz="2100" dirty="0">
                <a:solidFill>
                  <a:srgbClr val="FF0000"/>
                </a:solidFill>
                <a:latin typeface="Times New Roman" panose="02020603050405020304" pitchFamily="18" charset="0"/>
                <a:cs typeface="Times New Roman" panose="02020603050405020304" pitchFamily="18" charset="0"/>
              </a:rPr>
              <a:t>    </a:t>
            </a:r>
          </a:p>
          <a:p>
            <a:pPr marL="109855" lvl="0" indent="0" algn="r" fontAlgn="base">
              <a:buNone/>
            </a:pPr>
            <a:r>
              <a:rPr lang="en-US" sz="2100" dirty="0">
                <a:solidFill>
                  <a:srgbClr val="FF0000"/>
                </a:solidFill>
                <a:latin typeface="Times New Roman" panose="02020603050405020304" pitchFamily="18" charset="0"/>
                <a:cs typeface="Times New Roman" panose="02020603050405020304" pitchFamily="18" charset="0"/>
              </a:rPr>
              <a:t>    // The last executed statement</a:t>
            </a:r>
          </a:p>
          <a:p>
            <a:pPr marL="109855" lvl="0" indent="0" algn="r" fontAlgn="base">
              <a:buNone/>
            </a:pPr>
            <a:r>
              <a:rPr lang="en-US" sz="2100" dirty="0">
                <a:solidFill>
                  <a:srgbClr val="FF0000"/>
                </a:solidFill>
                <a:latin typeface="Times New Roman" panose="02020603050405020304" pitchFamily="18" charset="0"/>
                <a:cs typeface="Times New Roman" panose="02020603050405020304" pitchFamily="18" charset="0"/>
              </a:rPr>
              <a:t>      // is recursive call</a:t>
            </a:r>
          </a:p>
          <a:p>
            <a:pPr marL="109855" lvl="0" indent="0" algn="r" fontAlgn="base">
              <a:buNone/>
            </a:pPr>
            <a:r>
              <a:rPr lang="en-US" sz="2100" dirty="0">
                <a:solidFill>
                  <a:srgbClr val="FF0000"/>
                </a:solidFill>
                <a:latin typeface="Times New Roman" panose="02020603050405020304" pitchFamily="18" charset="0"/>
                <a:cs typeface="Times New Roman" panose="02020603050405020304" pitchFamily="18" charset="0"/>
              </a:rPr>
              <a:t>    print(n - 1);</a:t>
            </a:r>
          </a:p>
          <a:p>
            <a:pPr marL="109855" lvl="0" indent="0" algn="r" fontAlgn="base">
              <a:buNone/>
            </a:pPr>
            <a:r>
              <a:rPr lang="en-US" sz="2100" dirty="0">
                <a:solidFill>
                  <a:srgbClr val="FF0000"/>
                </a:solidFill>
                <a:latin typeface="Times New Roman" panose="02020603050405020304" pitchFamily="18" charset="0"/>
                <a:cs typeface="Times New Roman" panose="02020603050405020304" pitchFamily="18" charset="0"/>
              </a:rPr>
              <a:t>}</a:t>
            </a:r>
          </a:p>
          <a:p>
            <a:pPr marL="109855" indent="0" algn="r">
              <a:buNone/>
            </a:pPr>
            <a:endParaRPr lang="en-US" sz="2000" dirty="0">
              <a:solidFill>
                <a:srgbClr val="FF0000"/>
              </a:solidFill>
              <a:latin typeface="Times New Roman" panose="02020603050405020304" pitchFamily="18" charset="0"/>
              <a:cs typeface="Times New Roman" panose="02020603050405020304" pitchFamily="18" charset="0"/>
            </a:endParaRPr>
          </a:p>
          <a:p>
            <a:pPr marL="109855" indent="0" algn="just">
              <a:buNone/>
            </a:pPr>
            <a:endParaRPr lang="en-US" sz="2000" dirty="0">
              <a:solidFill>
                <a:srgbClr val="FF0000"/>
              </a:solidFill>
              <a:latin typeface="Times New Roman" panose="02020603050405020304" pitchFamily="18" charset="0"/>
              <a:cs typeface="Times New Roman" panose="02020603050405020304" pitchFamily="18" charset="0"/>
            </a:endParaRPr>
          </a:p>
          <a:p>
            <a:pPr marL="109855" indent="0" algn="just">
              <a:buNone/>
            </a:pPr>
            <a:endParaRPr lang="en-US" sz="2800" dirty="0">
              <a:latin typeface="Times New Roman" panose="02020603050405020304" pitchFamily="18" charset="0"/>
              <a:cs typeface="Times New Roman" panose="02020603050405020304" pitchFamily="18" charset="0"/>
            </a:endParaRPr>
          </a:p>
          <a:p>
            <a:pPr algn="just"/>
            <a:endParaRPr lang="en-US" sz="28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85</a:t>
            </a:fld>
            <a:endParaRPr lang="en-US"/>
          </a:p>
        </p:txBody>
      </p:sp>
      <p:sp>
        <p:nvSpPr>
          <p:cNvPr id="2" name="Title 1"/>
          <p:cNvSpPr>
            <a:spLocks noGrp="1"/>
          </p:cNvSpPr>
          <p:nvPr>
            <p:ph type="title"/>
          </p:nvPr>
        </p:nvSpPr>
        <p:spPr>
          <a:xfrm>
            <a:off x="143352" y="-61216"/>
            <a:ext cx="8763000" cy="823215"/>
          </a:xfrm>
        </p:spPr>
        <p:txBody>
          <a:bodyPr>
            <a:noAutofit/>
          </a:bodyPr>
          <a:lstStyle/>
          <a:p>
            <a:pPr marL="109855"/>
            <a:r>
              <a:rPr lang="en-IN" sz="3200" u="sng" dirty="0">
                <a:solidFill>
                  <a:srgbClr val="FF0000"/>
                </a:solidFill>
              </a:rPr>
              <a:t>Control Flow </a:t>
            </a:r>
            <a:endParaRPr lang="en-IN" sz="3200" dirty="0">
              <a:solidFill>
                <a:srgbClr val="FF0000"/>
              </a:solidFill>
            </a:endParaRPr>
          </a:p>
        </p:txBody>
      </p:sp>
      <p:sp>
        <p:nvSpPr>
          <p:cNvPr id="8" name="Rectangle 3"/>
          <p:cNvSpPr>
            <a:spLocks noChangeArrowheads="1"/>
          </p:cNvSpPr>
          <p:nvPr/>
        </p:nvSpPr>
        <p:spPr bwMode="auto">
          <a:xfrm>
            <a:off x="533400" y="30465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850184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51" y="685799"/>
            <a:ext cx="8763001" cy="6087269"/>
          </a:xfrm>
        </p:spPr>
        <p:txBody>
          <a:bodyPr>
            <a:normAutofit/>
          </a:bodyPr>
          <a:lstStyle/>
          <a:p>
            <a:pPr algn="just"/>
            <a:r>
              <a:rPr lang="en-US" sz="2800" dirty="0">
                <a:latin typeface="Times New Roman" panose="02020603050405020304" pitchFamily="18" charset="0"/>
                <a:cs typeface="Times New Roman" panose="02020603050405020304" pitchFamily="18" charset="0"/>
              </a:rPr>
              <a:t>The tail recursive functions considered better than non tail recursive functions as tail-recursion can be optimized by compiler. </a:t>
            </a:r>
          </a:p>
          <a:p>
            <a:pPr algn="just"/>
            <a:endParaRPr lang="en-US" sz="2800" dirty="0">
              <a:latin typeface="Times New Roman" panose="02020603050405020304" pitchFamily="18" charset="0"/>
              <a:cs typeface="Times New Roman" panose="02020603050405020304" pitchFamily="18" charset="0"/>
            </a:endParaRPr>
          </a:p>
          <a:p>
            <a:pPr algn="just"/>
            <a:r>
              <a:rPr lang="en-US" sz="2800" dirty="0">
                <a:latin typeface="Times New Roman" panose="02020603050405020304" pitchFamily="18" charset="0"/>
                <a:cs typeface="Times New Roman" panose="02020603050405020304" pitchFamily="18" charset="0"/>
              </a:rPr>
              <a:t>The idea used by compilers to optimize tail-recursive functions is simple, since the recursive call is the last statement, there is nothing left to do in the current function, so saving the current function’s stack frame is of no use </a:t>
            </a:r>
          </a:p>
          <a:p>
            <a:pPr algn="just"/>
            <a:endParaRPr lang="en-US" sz="2400"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86</a:t>
            </a:fld>
            <a:endParaRPr lang="en-US"/>
          </a:p>
        </p:txBody>
      </p:sp>
      <p:sp>
        <p:nvSpPr>
          <p:cNvPr id="2" name="Title 1"/>
          <p:cNvSpPr>
            <a:spLocks noGrp="1"/>
          </p:cNvSpPr>
          <p:nvPr>
            <p:ph type="title"/>
          </p:nvPr>
        </p:nvSpPr>
        <p:spPr>
          <a:xfrm>
            <a:off x="143352" y="-61216"/>
            <a:ext cx="8763000" cy="823215"/>
          </a:xfrm>
        </p:spPr>
        <p:txBody>
          <a:bodyPr>
            <a:noAutofit/>
          </a:bodyPr>
          <a:lstStyle/>
          <a:p>
            <a:pPr marL="109855"/>
            <a:r>
              <a:rPr lang="en-IN" sz="3200" u="sng" dirty="0">
                <a:solidFill>
                  <a:srgbClr val="FF0000"/>
                </a:solidFill>
              </a:rPr>
              <a:t>Control Flow </a:t>
            </a:r>
            <a:endParaRPr lang="en-IN" sz="3200" dirty="0">
              <a:solidFill>
                <a:srgbClr val="FF0000"/>
              </a:solidFill>
            </a:endParaRPr>
          </a:p>
        </p:txBody>
      </p:sp>
      <p:sp>
        <p:nvSpPr>
          <p:cNvPr id="8" name="Rectangle 3"/>
          <p:cNvSpPr>
            <a:spLocks noChangeArrowheads="1"/>
          </p:cNvSpPr>
          <p:nvPr/>
        </p:nvSpPr>
        <p:spPr bwMode="auto">
          <a:xfrm>
            <a:off x="533400" y="30465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038153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51" y="685799"/>
            <a:ext cx="9000649" cy="6087269"/>
          </a:xfrm>
        </p:spPr>
        <p:txBody>
          <a:bodyPr>
            <a:normAutofit/>
          </a:bodyPr>
          <a:lstStyle/>
          <a:p>
            <a:pPr marL="109855" indent="0">
              <a:buNone/>
            </a:pPr>
            <a:r>
              <a:rPr lang="en-IN" sz="2800" b="1" i="1" dirty="0"/>
              <a:t>non-tail recursive function</a:t>
            </a:r>
          </a:p>
          <a:p>
            <a:pPr marL="109855" indent="0">
              <a:buNone/>
            </a:pPr>
            <a:endParaRPr lang="en-US" sz="2800" b="1" i="1" dirty="0"/>
          </a:p>
          <a:p>
            <a:pPr algn="just"/>
            <a:r>
              <a:rPr lang="en-US" sz="2800" dirty="0">
                <a:latin typeface="Times New Roman" panose="02020603050405020304" pitchFamily="18" charset="0"/>
                <a:cs typeface="Times New Roman" panose="02020603050405020304" pitchFamily="18" charset="0"/>
              </a:rPr>
              <a:t>Consider the following function to calculate factorial of n. It is a non-tail-recursive function. Although it looks like a tail recursive at first look. </a:t>
            </a:r>
          </a:p>
          <a:p>
            <a:pPr algn="just"/>
            <a:endParaRPr lang="en-US" sz="2800" dirty="0">
              <a:latin typeface="Times New Roman" panose="02020603050405020304" pitchFamily="18" charset="0"/>
              <a:cs typeface="Times New Roman" panose="02020603050405020304" pitchFamily="18" charset="0"/>
            </a:endParaRPr>
          </a:p>
          <a:p>
            <a:pPr algn="just"/>
            <a:r>
              <a:rPr lang="en-US" sz="2800" dirty="0">
                <a:latin typeface="Times New Roman" panose="02020603050405020304" pitchFamily="18" charset="0"/>
                <a:cs typeface="Times New Roman" panose="02020603050405020304" pitchFamily="18" charset="0"/>
              </a:rPr>
              <a:t>If we take a closer look, we can see that the value returned by fact(n-1) is used in fact(n), so the call to fact(n-1) is not the last thing done by fact(n) </a:t>
            </a: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87</a:t>
            </a:fld>
            <a:endParaRPr lang="en-US"/>
          </a:p>
        </p:txBody>
      </p:sp>
      <p:sp>
        <p:nvSpPr>
          <p:cNvPr id="2" name="Title 1"/>
          <p:cNvSpPr>
            <a:spLocks noGrp="1"/>
          </p:cNvSpPr>
          <p:nvPr>
            <p:ph type="title"/>
          </p:nvPr>
        </p:nvSpPr>
        <p:spPr>
          <a:xfrm>
            <a:off x="143352" y="-61216"/>
            <a:ext cx="8763000" cy="823215"/>
          </a:xfrm>
        </p:spPr>
        <p:txBody>
          <a:bodyPr>
            <a:noAutofit/>
          </a:bodyPr>
          <a:lstStyle/>
          <a:p>
            <a:pPr marL="109855"/>
            <a:r>
              <a:rPr lang="en-IN" sz="3200" u="sng" dirty="0">
                <a:solidFill>
                  <a:srgbClr val="FF0000"/>
                </a:solidFill>
              </a:rPr>
              <a:t>Control Flow </a:t>
            </a:r>
            <a:endParaRPr lang="en-IN" sz="3200" dirty="0">
              <a:solidFill>
                <a:srgbClr val="FF0000"/>
              </a:solidFill>
            </a:endParaRPr>
          </a:p>
        </p:txBody>
      </p:sp>
      <p:sp>
        <p:nvSpPr>
          <p:cNvPr id="8" name="Rectangle 3"/>
          <p:cNvSpPr>
            <a:spLocks noChangeArrowheads="1"/>
          </p:cNvSpPr>
          <p:nvPr/>
        </p:nvSpPr>
        <p:spPr bwMode="auto">
          <a:xfrm>
            <a:off x="533400" y="30465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2415582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51" y="685799"/>
            <a:ext cx="8763001" cy="6087269"/>
          </a:xfrm>
        </p:spPr>
        <p:txBody>
          <a:bodyPr>
            <a:normAutofit/>
          </a:bodyPr>
          <a:lstStyle/>
          <a:p>
            <a:pPr marL="109855" indent="0" algn="just">
              <a:buNone/>
            </a:pPr>
            <a:endParaRPr lang="en-US" sz="2800" dirty="0">
              <a:latin typeface="Times New Roman" panose="02020603050405020304" pitchFamily="18" charset="0"/>
              <a:cs typeface="Times New Roman" panose="02020603050405020304" pitchFamily="18" charset="0"/>
            </a:endParaRPr>
          </a:p>
          <a:p>
            <a:pPr algn="just"/>
            <a:endParaRPr lang="en-US" sz="28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88</a:t>
            </a:fld>
            <a:endParaRPr lang="en-US"/>
          </a:p>
        </p:txBody>
      </p:sp>
      <p:sp>
        <p:nvSpPr>
          <p:cNvPr id="2" name="Title 1"/>
          <p:cNvSpPr>
            <a:spLocks noGrp="1"/>
          </p:cNvSpPr>
          <p:nvPr>
            <p:ph type="title"/>
          </p:nvPr>
        </p:nvSpPr>
        <p:spPr>
          <a:xfrm>
            <a:off x="143352" y="-61216"/>
            <a:ext cx="8763000" cy="823215"/>
          </a:xfrm>
        </p:spPr>
        <p:txBody>
          <a:bodyPr>
            <a:noAutofit/>
          </a:bodyPr>
          <a:lstStyle/>
          <a:p>
            <a:pPr marL="109855"/>
            <a:r>
              <a:rPr lang="en-IN" sz="3200" u="sng" dirty="0">
                <a:solidFill>
                  <a:srgbClr val="FF0000"/>
                </a:solidFill>
              </a:rPr>
              <a:t>Control Flow </a:t>
            </a:r>
            <a:endParaRPr lang="en-IN" sz="3200" dirty="0">
              <a:solidFill>
                <a:srgbClr val="FF0000"/>
              </a:solidFill>
            </a:endParaRPr>
          </a:p>
        </p:txBody>
      </p:sp>
      <p:sp>
        <p:nvSpPr>
          <p:cNvPr id="8" name="Rectangle 3"/>
          <p:cNvSpPr>
            <a:spLocks noChangeArrowheads="1"/>
          </p:cNvSpPr>
          <p:nvPr/>
        </p:nvSpPr>
        <p:spPr bwMode="auto">
          <a:xfrm>
            <a:off x="533400" y="30465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6"/>
          <p:cNvSpPr/>
          <p:nvPr/>
        </p:nvSpPr>
        <p:spPr>
          <a:xfrm>
            <a:off x="559558" y="869783"/>
            <a:ext cx="9326880" cy="5355312"/>
          </a:xfrm>
          <a:prstGeom prst="rect">
            <a:avLst/>
          </a:prstGeom>
        </p:spPr>
        <p:txBody>
          <a:bodyPr wrap="square">
            <a:spAutoFit/>
          </a:bodyPr>
          <a:lstStyle/>
          <a:p>
            <a:r>
              <a:rPr lang="en-IN" dirty="0"/>
              <a:t>#include&lt;</a:t>
            </a:r>
            <a:r>
              <a:rPr lang="en-IN" dirty="0" err="1"/>
              <a:t>iostream</a:t>
            </a:r>
            <a:r>
              <a:rPr lang="en-IN" dirty="0"/>
              <a:t>&gt;</a:t>
            </a:r>
          </a:p>
          <a:p>
            <a:r>
              <a:rPr lang="en-IN" dirty="0"/>
              <a:t>using namespace </a:t>
            </a:r>
            <a:r>
              <a:rPr lang="en-IN" dirty="0" err="1"/>
              <a:t>std</a:t>
            </a:r>
            <a:r>
              <a:rPr lang="en-IN" dirty="0"/>
              <a:t>;</a:t>
            </a:r>
          </a:p>
          <a:p>
            <a:endParaRPr lang="en-IN" dirty="0"/>
          </a:p>
          <a:p>
            <a:r>
              <a:rPr lang="en-IN" dirty="0"/>
              <a:t>// A NON-tail-recursive function. The function is not tail</a:t>
            </a:r>
          </a:p>
          <a:p>
            <a:r>
              <a:rPr lang="en-IN" dirty="0"/>
              <a:t>// recursive because the value returned by fact(n-1) is used in</a:t>
            </a:r>
          </a:p>
          <a:p>
            <a:r>
              <a:rPr lang="en-IN" dirty="0"/>
              <a:t>// fact(n) and call to fact(n-1) is not the last thing done by fact(n)</a:t>
            </a:r>
          </a:p>
          <a:p>
            <a:r>
              <a:rPr lang="en-IN" dirty="0"/>
              <a:t>unsigned </a:t>
            </a:r>
            <a:r>
              <a:rPr lang="en-IN" dirty="0" err="1"/>
              <a:t>int</a:t>
            </a:r>
            <a:r>
              <a:rPr lang="en-IN" dirty="0"/>
              <a:t> fact(unsigned </a:t>
            </a:r>
            <a:r>
              <a:rPr lang="en-IN" dirty="0" err="1"/>
              <a:t>int</a:t>
            </a:r>
            <a:r>
              <a:rPr lang="en-IN" dirty="0"/>
              <a:t> n)</a:t>
            </a:r>
          </a:p>
          <a:p>
            <a:r>
              <a:rPr lang="en-IN" dirty="0"/>
              <a:t>{</a:t>
            </a:r>
          </a:p>
          <a:p>
            <a:r>
              <a:rPr lang="en-IN" dirty="0"/>
              <a:t>	if (n == 0) return 1;</a:t>
            </a:r>
          </a:p>
          <a:p>
            <a:endParaRPr lang="en-IN" dirty="0"/>
          </a:p>
          <a:p>
            <a:r>
              <a:rPr lang="en-IN" dirty="0"/>
              <a:t>	return n*fact(n-1);</a:t>
            </a:r>
          </a:p>
          <a:p>
            <a:r>
              <a:rPr lang="en-IN" dirty="0"/>
              <a:t>}</a:t>
            </a:r>
          </a:p>
          <a:p>
            <a:endParaRPr lang="en-IN" dirty="0"/>
          </a:p>
          <a:p>
            <a:r>
              <a:rPr lang="en-IN" dirty="0"/>
              <a:t>// Driver program to test above function</a:t>
            </a:r>
          </a:p>
          <a:p>
            <a:r>
              <a:rPr lang="en-IN" dirty="0" err="1"/>
              <a:t>int</a:t>
            </a:r>
            <a:r>
              <a:rPr lang="en-IN" dirty="0"/>
              <a:t> main()</a:t>
            </a:r>
          </a:p>
          <a:p>
            <a:r>
              <a:rPr lang="en-IN" dirty="0"/>
              <a:t>{</a:t>
            </a:r>
          </a:p>
          <a:p>
            <a:r>
              <a:rPr lang="en-IN" dirty="0"/>
              <a:t>	</a:t>
            </a:r>
            <a:r>
              <a:rPr lang="en-IN" dirty="0" err="1"/>
              <a:t>cout</a:t>
            </a:r>
            <a:r>
              <a:rPr lang="en-IN" dirty="0"/>
              <a:t> &lt;&lt; fact(5);</a:t>
            </a:r>
          </a:p>
          <a:p>
            <a:r>
              <a:rPr lang="en-IN" dirty="0"/>
              <a:t>	return 0;</a:t>
            </a:r>
          </a:p>
          <a:p>
            <a:r>
              <a:rPr lang="en-IN" dirty="0"/>
              <a:t>}</a:t>
            </a:r>
          </a:p>
        </p:txBody>
      </p:sp>
      <p:sp>
        <p:nvSpPr>
          <p:cNvPr id="6" name="Rectangle 1"/>
          <p:cNvSpPr>
            <a:spLocks noChangeArrowheads="1"/>
          </p:cNvSpPr>
          <p:nvPr/>
        </p:nvSpPr>
        <p:spPr bwMode="auto">
          <a:xfrm>
            <a:off x="6507189" y="5198665"/>
            <a:ext cx="1635002"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Output : </a:t>
            </a:r>
            <a:endParaRPr kumimoji="0" 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120 </a:t>
            </a:r>
          </a:p>
        </p:txBody>
      </p:sp>
    </p:spTree>
    <p:extLst>
      <p:ext uri="{BB962C8B-B14F-4D97-AF65-F5344CB8AC3E}">
        <p14:creationId xmlns:p14="http://schemas.microsoft.com/office/powerpoint/2010/main" val="13602591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51" y="685799"/>
            <a:ext cx="8869681" cy="6087269"/>
          </a:xfrm>
        </p:spPr>
        <p:txBody>
          <a:bodyPr>
            <a:normAutofit fontScale="70000" lnSpcReduction="20000"/>
          </a:bodyPr>
          <a:lstStyle/>
          <a:p>
            <a:pPr marL="109855" indent="0" algn="just">
              <a:buNone/>
            </a:pPr>
            <a:endParaRPr lang="en-US" sz="2800" dirty="0">
              <a:latin typeface="Times New Roman" panose="02020603050405020304" pitchFamily="18" charset="0"/>
              <a:cs typeface="Times New Roman" panose="02020603050405020304" pitchFamily="18" charset="0"/>
            </a:endParaRPr>
          </a:p>
          <a:p>
            <a:pPr marL="0" lvl="0" indent="0" eaLnBrk="0" fontAlgn="base" hangingPunct="0">
              <a:spcBef>
                <a:spcPct val="0"/>
              </a:spcBef>
              <a:spcAft>
                <a:spcPct val="0"/>
              </a:spcAft>
              <a:buClrTx/>
              <a:buSzTx/>
              <a:buNone/>
            </a:pPr>
            <a:r>
              <a:rPr lang="en-US" dirty="0"/>
              <a:t>#include&lt;</a:t>
            </a:r>
            <a:r>
              <a:rPr lang="en-US" dirty="0" err="1"/>
              <a:t>iostream</a:t>
            </a:r>
            <a:r>
              <a:rPr lang="en-US" dirty="0"/>
              <a:t>&gt;</a:t>
            </a:r>
          </a:p>
          <a:p>
            <a:pPr marL="0" lvl="0" indent="0" eaLnBrk="0" fontAlgn="base" hangingPunct="0">
              <a:spcBef>
                <a:spcPct val="0"/>
              </a:spcBef>
              <a:spcAft>
                <a:spcPct val="0"/>
              </a:spcAft>
              <a:buClrTx/>
              <a:buSzTx/>
              <a:buNone/>
            </a:pPr>
            <a:r>
              <a:rPr lang="en-US" dirty="0"/>
              <a:t>using namespace </a:t>
            </a:r>
            <a:r>
              <a:rPr lang="en-US" dirty="0" err="1"/>
              <a:t>std</a:t>
            </a:r>
            <a:r>
              <a:rPr lang="en-US" dirty="0"/>
              <a:t>;</a:t>
            </a:r>
          </a:p>
          <a:p>
            <a:pPr marL="0" lvl="0" indent="0" eaLnBrk="0" fontAlgn="base" hangingPunct="0">
              <a:spcBef>
                <a:spcPct val="0"/>
              </a:spcBef>
              <a:spcAft>
                <a:spcPct val="0"/>
              </a:spcAft>
              <a:buClrTx/>
              <a:buSzTx/>
              <a:buNone/>
            </a:pPr>
            <a:r>
              <a:rPr lang="en-US" dirty="0"/>
              <a:t> </a:t>
            </a:r>
          </a:p>
          <a:p>
            <a:pPr marL="0" lvl="0" indent="0" eaLnBrk="0" fontAlgn="base" hangingPunct="0">
              <a:spcBef>
                <a:spcPct val="0"/>
              </a:spcBef>
              <a:spcAft>
                <a:spcPct val="0"/>
              </a:spcAft>
              <a:buClrTx/>
              <a:buSzTx/>
              <a:buNone/>
            </a:pPr>
            <a:r>
              <a:rPr lang="en-US" dirty="0"/>
              <a:t>// A tail recursive function to calculate factorial</a:t>
            </a:r>
          </a:p>
          <a:p>
            <a:pPr marL="0" lvl="0" indent="0" eaLnBrk="0" fontAlgn="base" hangingPunct="0">
              <a:spcBef>
                <a:spcPct val="0"/>
              </a:spcBef>
              <a:spcAft>
                <a:spcPct val="0"/>
              </a:spcAft>
              <a:buClrTx/>
              <a:buSzTx/>
              <a:buNone/>
            </a:pPr>
            <a:r>
              <a:rPr lang="en-US" dirty="0"/>
              <a:t>unsigned </a:t>
            </a:r>
            <a:r>
              <a:rPr lang="en-US" dirty="0" err="1"/>
              <a:t>factTR</a:t>
            </a:r>
            <a:r>
              <a:rPr lang="en-US" dirty="0"/>
              <a:t>(unsigned </a:t>
            </a:r>
            <a:r>
              <a:rPr lang="en-US" dirty="0" err="1"/>
              <a:t>int</a:t>
            </a:r>
            <a:r>
              <a:rPr lang="en-US" dirty="0"/>
              <a:t> n, unsigned </a:t>
            </a:r>
            <a:r>
              <a:rPr lang="en-US" dirty="0" err="1"/>
              <a:t>int</a:t>
            </a:r>
            <a:r>
              <a:rPr lang="en-US" dirty="0"/>
              <a:t> a)</a:t>
            </a:r>
          </a:p>
          <a:p>
            <a:pPr marL="0" lvl="0" indent="0" eaLnBrk="0" fontAlgn="base" hangingPunct="0">
              <a:spcBef>
                <a:spcPct val="0"/>
              </a:spcBef>
              <a:spcAft>
                <a:spcPct val="0"/>
              </a:spcAft>
              <a:buClrTx/>
              <a:buSzTx/>
              <a:buNone/>
            </a:pPr>
            <a:r>
              <a:rPr lang="en-US" dirty="0"/>
              <a:t>{</a:t>
            </a:r>
          </a:p>
          <a:p>
            <a:pPr marL="0" lvl="0" indent="0" eaLnBrk="0" fontAlgn="base" hangingPunct="0">
              <a:spcBef>
                <a:spcPct val="0"/>
              </a:spcBef>
              <a:spcAft>
                <a:spcPct val="0"/>
              </a:spcAft>
              <a:buClrTx/>
              <a:buSzTx/>
              <a:buNone/>
            </a:pPr>
            <a:r>
              <a:rPr lang="en-US" dirty="0"/>
              <a:t>    if (n == 0)  return a;</a:t>
            </a:r>
          </a:p>
          <a:p>
            <a:pPr marL="0" lvl="0" indent="0" eaLnBrk="0" fontAlgn="base" hangingPunct="0">
              <a:spcBef>
                <a:spcPct val="0"/>
              </a:spcBef>
              <a:spcAft>
                <a:spcPct val="0"/>
              </a:spcAft>
              <a:buClrTx/>
              <a:buSzTx/>
              <a:buNone/>
            </a:pPr>
            <a:r>
              <a:rPr lang="en-US" dirty="0"/>
              <a:t> </a:t>
            </a:r>
          </a:p>
          <a:p>
            <a:pPr marL="0" lvl="0" indent="0" eaLnBrk="0" fontAlgn="base" hangingPunct="0">
              <a:spcBef>
                <a:spcPct val="0"/>
              </a:spcBef>
              <a:spcAft>
                <a:spcPct val="0"/>
              </a:spcAft>
              <a:buClrTx/>
              <a:buSzTx/>
              <a:buNone/>
            </a:pPr>
            <a:r>
              <a:rPr lang="en-US" dirty="0"/>
              <a:t>    return </a:t>
            </a:r>
            <a:r>
              <a:rPr lang="en-US" dirty="0" err="1"/>
              <a:t>factTR</a:t>
            </a:r>
            <a:r>
              <a:rPr lang="en-US" dirty="0"/>
              <a:t>(n-1, n*a);</a:t>
            </a:r>
          </a:p>
          <a:p>
            <a:pPr marL="0" lvl="0" indent="0" eaLnBrk="0" fontAlgn="base" hangingPunct="0">
              <a:spcBef>
                <a:spcPct val="0"/>
              </a:spcBef>
              <a:spcAft>
                <a:spcPct val="0"/>
              </a:spcAft>
              <a:buClrTx/>
              <a:buSzTx/>
              <a:buNone/>
            </a:pPr>
            <a:r>
              <a:rPr lang="en-US" dirty="0"/>
              <a:t>}</a:t>
            </a:r>
          </a:p>
          <a:p>
            <a:pPr marL="0" lvl="0" indent="0" eaLnBrk="0" fontAlgn="base" hangingPunct="0">
              <a:spcBef>
                <a:spcPct val="0"/>
              </a:spcBef>
              <a:spcAft>
                <a:spcPct val="0"/>
              </a:spcAft>
              <a:buClrTx/>
              <a:buSzTx/>
              <a:buNone/>
            </a:pPr>
            <a:r>
              <a:rPr lang="en-US" dirty="0"/>
              <a:t> </a:t>
            </a:r>
          </a:p>
          <a:p>
            <a:pPr marL="0" lvl="0" indent="0" eaLnBrk="0" fontAlgn="base" hangingPunct="0">
              <a:spcBef>
                <a:spcPct val="0"/>
              </a:spcBef>
              <a:spcAft>
                <a:spcPct val="0"/>
              </a:spcAft>
              <a:buClrTx/>
              <a:buSzTx/>
              <a:buNone/>
            </a:pPr>
            <a:r>
              <a:rPr lang="en-US" dirty="0"/>
              <a:t>// A wrapper over </a:t>
            </a:r>
            <a:r>
              <a:rPr lang="en-US" dirty="0" err="1"/>
              <a:t>factTR</a:t>
            </a:r>
            <a:endParaRPr lang="en-US" dirty="0"/>
          </a:p>
          <a:p>
            <a:pPr marL="0" lvl="0" indent="0" eaLnBrk="0" fontAlgn="base" hangingPunct="0">
              <a:spcBef>
                <a:spcPct val="0"/>
              </a:spcBef>
              <a:spcAft>
                <a:spcPct val="0"/>
              </a:spcAft>
              <a:buClrTx/>
              <a:buSzTx/>
              <a:buNone/>
            </a:pPr>
            <a:r>
              <a:rPr lang="en-US" dirty="0"/>
              <a:t>unsigned </a:t>
            </a:r>
            <a:r>
              <a:rPr lang="en-US" dirty="0" err="1"/>
              <a:t>int</a:t>
            </a:r>
            <a:r>
              <a:rPr lang="en-US" dirty="0"/>
              <a:t> fact(unsigned </a:t>
            </a:r>
            <a:r>
              <a:rPr lang="en-US" dirty="0" err="1"/>
              <a:t>int</a:t>
            </a:r>
            <a:r>
              <a:rPr lang="en-US" dirty="0"/>
              <a:t> n)</a:t>
            </a:r>
          </a:p>
          <a:p>
            <a:pPr marL="0" lvl="0" indent="0" eaLnBrk="0" fontAlgn="base" hangingPunct="0">
              <a:spcBef>
                <a:spcPct val="0"/>
              </a:spcBef>
              <a:spcAft>
                <a:spcPct val="0"/>
              </a:spcAft>
              <a:buClrTx/>
              <a:buSzTx/>
              <a:buNone/>
            </a:pPr>
            <a:r>
              <a:rPr lang="en-US" dirty="0"/>
              <a:t>{</a:t>
            </a:r>
          </a:p>
          <a:p>
            <a:pPr marL="0" lvl="0" indent="0" eaLnBrk="0" fontAlgn="base" hangingPunct="0">
              <a:spcBef>
                <a:spcPct val="0"/>
              </a:spcBef>
              <a:spcAft>
                <a:spcPct val="0"/>
              </a:spcAft>
              <a:buClrTx/>
              <a:buSzTx/>
              <a:buNone/>
            </a:pPr>
            <a:r>
              <a:rPr lang="en-US" dirty="0"/>
              <a:t>   return </a:t>
            </a:r>
            <a:r>
              <a:rPr lang="en-US" dirty="0" err="1"/>
              <a:t>factTR</a:t>
            </a:r>
            <a:r>
              <a:rPr lang="en-US" dirty="0"/>
              <a:t>(n, 1);</a:t>
            </a:r>
          </a:p>
          <a:p>
            <a:pPr marL="0" lvl="0" indent="0" eaLnBrk="0" fontAlgn="base" hangingPunct="0">
              <a:spcBef>
                <a:spcPct val="0"/>
              </a:spcBef>
              <a:spcAft>
                <a:spcPct val="0"/>
              </a:spcAft>
              <a:buClrTx/>
              <a:buSzTx/>
              <a:buNone/>
            </a:pPr>
            <a:r>
              <a:rPr lang="en-US" dirty="0"/>
              <a:t>}</a:t>
            </a:r>
          </a:p>
          <a:p>
            <a:pPr marL="0" lvl="0" indent="0" eaLnBrk="0" fontAlgn="base" hangingPunct="0">
              <a:spcBef>
                <a:spcPct val="0"/>
              </a:spcBef>
              <a:spcAft>
                <a:spcPct val="0"/>
              </a:spcAft>
              <a:buClrTx/>
              <a:buSzTx/>
              <a:buNone/>
            </a:pPr>
            <a:r>
              <a:rPr lang="en-US" dirty="0"/>
              <a:t> </a:t>
            </a:r>
          </a:p>
          <a:p>
            <a:pPr marL="0" lvl="0" indent="0" eaLnBrk="0" fontAlgn="base" hangingPunct="0">
              <a:spcBef>
                <a:spcPct val="0"/>
              </a:spcBef>
              <a:spcAft>
                <a:spcPct val="0"/>
              </a:spcAft>
              <a:buClrTx/>
              <a:buSzTx/>
              <a:buNone/>
            </a:pPr>
            <a:r>
              <a:rPr lang="en-US" dirty="0"/>
              <a:t>// Driver program to test above function</a:t>
            </a:r>
          </a:p>
          <a:p>
            <a:pPr marL="0" lvl="0" indent="0" eaLnBrk="0" fontAlgn="base" hangingPunct="0">
              <a:spcBef>
                <a:spcPct val="0"/>
              </a:spcBef>
              <a:spcAft>
                <a:spcPct val="0"/>
              </a:spcAft>
              <a:buClrTx/>
              <a:buSzTx/>
              <a:buNone/>
            </a:pPr>
            <a:r>
              <a:rPr lang="en-US" dirty="0" err="1"/>
              <a:t>int</a:t>
            </a:r>
            <a:r>
              <a:rPr lang="en-US" dirty="0"/>
              <a:t> main()</a:t>
            </a:r>
          </a:p>
          <a:p>
            <a:pPr marL="0" lvl="0" indent="0" eaLnBrk="0" fontAlgn="base" hangingPunct="0">
              <a:spcBef>
                <a:spcPct val="0"/>
              </a:spcBef>
              <a:spcAft>
                <a:spcPct val="0"/>
              </a:spcAft>
              <a:buClrTx/>
              <a:buSzTx/>
              <a:buNone/>
            </a:pPr>
            <a:r>
              <a:rPr lang="en-US" dirty="0"/>
              <a:t>{</a:t>
            </a:r>
          </a:p>
          <a:p>
            <a:pPr marL="0" lvl="0" indent="0" eaLnBrk="0" fontAlgn="base" hangingPunct="0">
              <a:spcBef>
                <a:spcPct val="0"/>
              </a:spcBef>
              <a:spcAft>
                <a:spcPct val="0"/>
              </a:spcAft>
              <a:buClrTx/>
              <a:buSzTx/>
              <a:buNone/>
            </a:pPr>
            <a:r>
              <a:rPr lang="en-US" dirty="0"/>
              <a:t>    </a:t>
            </a:r>
            <a:r>
              <a:rPr lang="en-US" dirty="0" err="1"/>
              <a:t>cout</a:t>
            </a:r>
            <a:r>
              <a:rPr lang="en-US" dirty="0"/>
              <a:t> &lt;&lt; fact(5);</a:t>
            </a:r>
          </a:p>
          <a:p>
            <a:pPr marL="0" lvl="0" indent="0" eaLnBrk="0" fontAlgn="base" hangingPunct="0">
              <a:spcBef>
                <a:spcPct val="0"/>
              </a:spcBef>
              <a:spcAft>
                <a:spcPct val="0"/>
              </a:spcAft>
              <a:buClrTx/>
              <a:buSzTx/>
              <a:buNone/>
            </a:pPr>
            <a:r>
              <a:rPr lang="en-US" dirty="0"/>
              <a:t>    return 0;</a:t>
            </a:r>
          </a:p>
          <a:p>
            <a:pPr marL="0" lvl="0" indent="0" eaLnBrk="0" fontAlgn="base" hangingPunct="0">
              <a:spcBef>
                <a:spcPct val="0"/>
              </a:spcBef>
              <a:spcAft>
                <a:spcPct val="0"/>
              </a:spcAft>
              <a:buClrTx/>
              <a:buSzTx/>
              <a:buNone/>
            </a:pPr>
            <a:r>
              <a:rPr lang="en-US" dirty="0"/>
              <a:t>}</a:t>
            </a:r>
          </a:p>
          <a:p>
            <a:pPr marL="109855" indent="0" algn="just">
              <a:buNone/>
            </a:pPr>
            <a:endParaRPr lang="en-US" sz="28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89</a:t>
            </a:fld>
            <a:endParaRPr lang="en-US"/>
          </a:p>
        </p:txBody>
      </p:sp>
      <p:sp>
        <p:nvSpPr>
          <p:cNvPr id="2" name="Title 1"/>
          <p:cNvSpPr>
            <a:spLocks noGrp="1"/>
          </p:cNvSpPr>
          <p:nvPr>
            <p:ph type="title"/>
          </p:nvPr>
        </p:nvSpPr>
        <p:spPr>
          <a:xfrm>
            <a:off x="143352" y="-61216"/>
            <a:ext cx="8763000" cy="823215"/>
          </a:xfrm>
        </p:spPr>
        <p:txBody>
          <a:bodyPr>
            <a:noAutofit/>
          </a:bodyPr>
          <a:lstStyle/>
          <a:p>
            <a:pPr marL="109855"/>
            <a:r>
              <a:rPr lang="en-IN" sz="3200" u="sng" dirty="0">
                <a:solidFill>
                  <a:srgbClr val="FF0000"/>
                </a:solidFill>
              </a:rPr>
              <a:t>Control Flow </a:t>
            </a:r>
            <a:endParaRPr lang="en-IN" sz="3200" dirty="0">
              <a:solidFill>
                <a:srgbClr val="FF0000"/>
              </a:solidFill>
            </a:endParaRPr>
          </a:p>
        </p:txBody>
      </p:sp>
      <p:sp>
        <p:nvSpPr>
          <p:cNvPr id="8" name="Rectangle 3"/>
          <p:cNvSpPr>
            <a:spLocks noChangeArrowheads="1"/>
          </p:cNvSpPr>
          <p:nvPr/>
        </p:nvSpPr>
        <p:spPr bwMode="auto">
          <a:xfrm>
            <a:off x="533400" y="30465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8"/>
          <p:cNvSpPr/>
          <p:nvPr/>
        </p:nvSpPr>
        <p:spPr>
          <a:xfrm>
            <a:off x="4494372" y="-61217"/>
            <a:ext cx="4572000" cy="1508105"/>
          </a:xfrm>
          <a:prstGeom prst="rect">
            <a:avLst/>
          </a:prstGeom>
        </p:spPr>
        <p:txBody>
          <a:bodyPr>
            <a:spAutoFit/>
          </a:bodyPr>
          <a:lstStyle/>
          <a:p>
            <a:pPr marL="109855" indent="0" algn="just">
              <a:buNone/>
            </a:pPr>
            <a:r>
              <a:rPr lang="en-US" dirty="0">
                <a:latin typeface="Times New Roman" panose="02020603050405020304" pitchFamily="18" charset="0"/>
                <a:cs typeface="Times New Roman" panose="02020603050405020304" pitchFamily="18" charset="0"/>
              </a:rPr>
              <a:t>The function can be written as a tail recursive function. The idea is to use one more argument and accumulate the factorial value in second argument. When n reaches 0, return the accumulated value</a:t>
            </a:r>
            <a:r>
              <a:rPr lang="en-US" sz="2000" dirty="0"/>
              <a:t>.</a:t>
            </a:r>
          </a:p>
        </p:txBody>
      </p:sp>
    </p:spTree>
    <p:extLst>
      <p:ext uri="{BB962C8B-B14F-4D97-AF65-F5344CB8AC3E}">
        <p14:creationId xmlns:p14="http://schemas.microsoft.com/office/powerpoint/2010/main" val="3209270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51" y="685800"/>
            <a:ext cx="8689561" cy="5654106"/>
          </a:xfrm>
        </p:spPr>
        <p:txBody>
          <a:bodyPr>
            <a:normAutofit/>
          </a:bodyPr>
          <a:lstStyle/>
          <a:p>
            <a:r>
              <a:rPr lang="en-US" sz="2400" dirty="0">
                <a:latin typeface="Times New Roman" panose="02020603050405020304" pitchFamily="18" charset="0"/>
                <a:cs typeface="Times New Roman" panose="02020603050405020304" pitchFamily="18" charset="0"/>
              </a:rPr>
              <a:t>In any given language, the choice among alternative evaluation orders depends on the precedence and associativity of operators,</a:t>
            </a:r>
          </a:p>
          <a:p>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Precedence rules specify that certain operators, in the absence of parentheses, group “more tightly” than other operators. In most languages multiplication and division group more tightly than addition and subtraction, so 2 + 3 × 4 is 14 </a:t>
            </a:r>
            <a:r>
              <a:rPr lang="en-IN" sz="2400" dirty="0">
                <a:latin typeface="Times New Roman" panose="02020603050405020304" pitchFamily="18" charset="0"/>
                <a:cs typeface="Times New Roman" panose="02020603050405020304" pitchFamily="18" charset="0"/>
              </a:rPr>
              <a:t>and not 20.</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The intent of the language designers was presumably to ensure that “the right thing” will usually happen when parentheses are not used to force a particular </a:t>
            </a:r>
            <a:r>
              <a:rPr lang="en-IN" sz="2400" dirty="0">
                <a:latin typeface="Times New Roman" panose="02020603050405020304" pitchFamily="18" charset="0"/>
                <a:cs typeface="Times New Roman" panose="02020603050405020304" pitchFamily="18" charset="0"/>
              </a:rPr>
              <a:t>evaluation order.</a:t>
            </a:r>
          </a:p>
          <a:p>
            <a:pPr algn="just"/>
            <a:endParaRPr lang="en-IN" sz="2400" dirty="0">
              <a:latin typeface="Times New Roman" panose="02020603050405020304" pitchFamily="18" charset="0"/>
              <a:cs typeface="Times New Roman" panose="02020603050405020304" pitchFamily="18" charset="0"/>
            </a:endParaRPr>
          </a:p>
          <a:p>
            <a:pPr marL="109855" indent="0">
              <a:buNone/>
            </a:pPr>
            <a:endParaRPr lang="en-IN" sz="2800" b="1" u="sng" dirty="0">
              <a:latin typeface="Times New Roman" panose="02020603050405020304" pitchFamily="18" charset="0"/>
              <a:cs typeface="Times New Roman" panose="02020603050405020304" pitchFamily="18" charset="0"/>
            </a:endParaRPr>
          </a:p>
          <a:p>
            <a:pPr marL="109855" indent="0">
              <a:buNone/>
            </a:pPr>
            <a:endParaRPr lang="en-IN" sz="2800" b="1" u="sng" dirty="0">
              <a:latin typeface="Times New Roman" panose="02020603050405020304" pitchFamily="18" charset="0"/>
              <a:cs typeface="Times New Roman" panose="02020603050405020304" pitchFamily="18" charset="0"/>
            </a:endParaRPr>
          </a:p>
          <a:p>
            <a:pPr marL="109855" indent="0">
              <a:buNone/>
            </a:pPr>
            <a:endParaRPr lang="en-IN" sz="2800" b="1" u="sng" dirty="0">
              <a:latin typeface="Times New Roman" panose="02020603050405020304" pitchFamily="18" charset="0"/>
              <a:cs typeface="Times New Roman" panose="02020603050405020304" pitchFamily="18" charset="0"/>
            </a:endParaRPr>
          </a:p>
          <a:p>
            <a:pPr marL="109855" indent="0">
              <a:buNone/>
            </a:pPr>
            <a:endParaRPr lang="en-US" sz="2800" b="1" u="sng" dirty="0">
              <a:solidFill>
                <a:srgbClr val="FF0000"/>
              </a:solidFill>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9</a:t>
            </a:fld>
            <a:endParaRPr lang="en-US"/>
          </a:p>
        </p:txBody>
      </p:sp>
      <p:sp>
        <p:nvSpPr>
          <p:cNvPr id="2" name="Title 1"/>
          <p:cNvSpPr>
            <a:spLocks noGrp="1"/>
          </p:cNvSpPr>
          <p:nvPr>
            <p:ph type="title"/>
          </p:nvPr>
        </p:nvSpPr>
        <p:spPr>
          <a:xfrm>
            <a:off x="143352" y="-61216"/>
            <a:ext cx="8763000" cy="823215"/>
          </a:xfrm>
        </p:spPr>
        <p:txBody>
          <a:bodyPr>
            <a:noAutofit/>
          </a:bodyPr>
          <a:lstStyle/>
          <a:p>
            <a:pPr marL="109855"/>
            <a:r>
              <a:rPr lang="en-IN" sz="3200" u="sng" dirty="0">
                <a:solidFill>
                  <a:srgbClr val="FF0000"/>
                </a:solidFill>
              </a:rPr>
              <a:t>Control Flow </a:t>
            </a:r>
            <a:endParaRPr lang="en-IN" sz="3200" dirty="0">
              <a:solidFill>
                <a:srgbClr val="FF0000"/>
              </a:solidFill>
            </a:endParaRPr>
          </a:p>
        </p:txBody>
      </p:sp>
      <p:sp>
        <p:nvSpPr>
          <p:cNvPr id="8" name="Rectangle 3"/>
          <p:cNvSpPr>
            <a:spLocks noChangeArrowheads="1"/>
          </p:cNvSpPr>
          <p:nvPr/>
        </p:nvSpPr>
        <p:spPr bwMode="auto">
          <a:xfrm>
            <a:off x="533400" y="30465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000331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51" y="685799"/>
            <a:ext cx="8763001" cy="6087269"/>
          </a:xfrm>
        </p:spPr>
        <p:txBody>
          <a:bodyPr>
            <a:normAutofit/>
          </a:bodyPr>
          <a:lstStyle/>
          <a:p>
            <a:pPr marL="109855" indent="0" algn="just">
              <a:buNone/>
            </a:pPr>
            <a:r>
              <a:rPr lang="en-IN" sz="2800" b="1" i="1" dirty="0"/>
              <a:t>Thinking Recursively</a:t>
            </a:r>
          </a:p>
          <a:p>
            <a:pPr marL="109855" indent="0" algn="just">
              <a:buNone/>
            </a:pPr>
            <a:r>
              <a:rPr lang="en-US" sz="2800" dirty="0"/>
              <a:t>Detractors of functional programming sometimes argue, incorrectly, that recursion leads to </a:t>
            </a:r>
            <a:r>
              <a:rPr lang="en-US" sz="2800" i="1" dirty="0"/>
              <a:t>algorithmically inferior </a:t>
            </a:r>
            <a:r>
              <a:rPr lang="en-US" sz="2800" dirty="0"/>
              <a:t>programs.</a:t>
            </a:r>
            <a:endParaRPr lang="en-US" sz="2800" dirty="0">
              <a:latin typeface="Times New Roman" panose="02020603050405020304" pitchFamily="18" charset="0"/>
              <a:cs typeface="Times New Roman" panose="02020603050405020304" pitchFamily="18" charset="0"/>
            </a:endParaRPr>
          </a:p>
          <a:p>
            <a:pPr algn="just"/>
            <a:endParaRPr lang="en-US" sz="2400"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90</a:t>
            </a:fld>
            <a:endParaRPr lang="en-US"/>
          </a:p>
        </p:txBody>
      </p:sp>
      <p:sp>
        <p:nvSpPr>
          <p:cNvPr id="2" name="Title 1"/>
          <p:cNvSpPr>
            <a:spLocks noGrp="1"/>
          </p:cNvSpPr>
          <p:nvPr>
            <p:ph type="title"/>
          </p:nvPr>
        </p:nvSpPr>
        <p:spPr>
          <a:xfrm>
            <a:off x="143352" y="-61216"/>
            <a:ext cx="8763000" cy="823215"/>
          </a:xfrm>
        </p:spPr>
        <p:txBody>
          <a:bodyPr>
            <a:noAutofit/>
          </a:bodyPr>
          <a:lstStyle/>
          <a:p>
            <a:pPr marL="109855"/>
            <a:r>
              <a:rPr lang="en-IN" sz="3200" u="sng" dirty="0">
                <a:solidFill>
                  <a:srgbClr val="FF0000"/>
                </a:solidFill>
              </a:rPr>
              <a:t>Control Flow </a:t>
            </a:r>
            <a:endParaRPr lang="en-IN" sz="3200" dirty="0">
              <a:solidFill>
                <a:srgbClr val="FF0000"/>
              </a:solidFill>
            </a:endParaRPr>
          </a:p>
        </p:txBody>
      </p:sp>
      <p:sp>
        <p:nvSpPr>
          <p:cNvPr id="8" name="Rectangle 3"/>
          <p:cNvSpPr>
            <a:spLocks noChangeArrowheads="1"/>
          </p:cNvSpPr>
          <p:nvPr/>
        </p:nvSpPr>
        <p:spPr bwMode="auto">
          <a:xfrm>
            <a:off x="533400" y="30465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5B1B2C00-F31C-4F4D-86CF-1C8AA3041B3B}"/>
              </a:ext>
            </a:extLst>
          </p:cNvPr>
          <p:cNvPicPr>
            <a:picLocks noChangeAspect="1"/>
          </p:cNvPicPr>
          <p:nvPr/>
        </p:nvPicPr>
        <p:blipFill rotWithShape="1">
          <a:blip r:embed="rId2"/>
          <a:srcRect l="19166" t="29259" r="20833" b="23334"/>
          <a:stretch/>
        </p:blipFill>
        <p:spPr>
          <a:xfrm>
            <a:off x="1828800" y="2743200"/>
            <a:ext cx="5486400" cy="2438400"/>
          </a:xfrm>
          <a:prstGeom prst="rect">
            <a:avLst/>
          </a:prstGeom>
        </p:spPr>
      </p:pic>
    </p:spTree>
    <p:extLst>
      <p:ext uri="{BB962C8B-B14F-4D97-AF65-F5344CB8AC3E}">
        <p14:creationId xmlns:p14="http://schemas.microsoft.com/office/powerpoint/2010/main" val="25330359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52" y="705134"/>
            <a:ext cx="8610600" cy="5848066"/>
          </a:xfrm>
        </p:spPr>
        <p:txBody>
          <a:bodyPr>
            <a:normAutofit/>
          </a:bodyPr>
          <a:lstStyle/>
          <a:p>
            <a:pPr marL="109855" indent="0" algn="just">
              <a:buNone/>
            </a:pPr>
            <a:r>
              <a:rPr lang="en-US" sz="3900" b="1" dirty="0">
                <a:solidFill>
                  <a:srgbClr val="0070C0"/>
                </a:solidFill>
                <a:latin typeface="Times New Roman" panose="02020603050405020304" pitchFamily="18" charset="0"/>
                <a:cs typeface="Times New Roman" panose="02020603050405020304" pitchFamily="18" charset="0"/>
              </a:rPr>
              <a:t>References</a:t>
            </a:r>
            <a:r>
              <a:rPr lang="en-US" sz="3900" dirty="0">
                <a:latin typeface="Times New Roman" panose="02020603050405020304" pitchFamily="18" charset="0"/>
                <a:cs typeface="Times New Roman" panose="02020603050405020304" pitchFamily="18" charset="0"/>
              </a:rPr>
              <a:t>:</a:t>
            </a:r>
          </a:p>
          <a:p>
            <a:pPr marL="109855" lvl="0" indent="0" algn="just">
              <a:buNone/>
            </a:pPr>
            <a:endParaRPr lang="en-IN" sz="3000" b="1" dirty="0">
              <a:solidFill>
                <a:srgbClr val="0070C0"/>
              </a:solidFill>
              <a:latin typeface="Times New Roman" panose="02020603050405020304" pitchFamily="18" charset="0"/>
              <a:cs typeface="Times New Roman" panose="02020603050405020304" pitchFamily="18" charset="0"/>
            </a:endParaRPr>
          </a:p>
          <a:p>
            <a:pPr marL="109855" lvl="0" indent="0" algn="just">
              <a:buNone/>
            </a:pPr>
            <a:r>
              <a:rPr lang="en-IN" sz="3000" b="1" dirty="0">
                <a:solidFill>
                  <a:srgbClr val="0070C0"/>
                </a:solidFill>
                <a:latin typeface="Times New Roman" panose="02020603050405020304" pitchFamily="18" charset="0"/>
                <a:cs typeface="Times New Roman" panose="02020603050405020304" pitchFamily="18" charset="0"/>
              </a:rPr>
              <a:t>Michael L. Scott, “Programming Language Pragmatics”, Morgan Kaufmann Publishers.</a:t>
            </a:r>
          </a:p>
          <a:p>
            <a:pPr marL="109855" lvl="0" indent="0" algn="just">
              <a:buNone/>
            </a:pPr>
            <a:endParaRPr lang="en-US" sz="3000" b="1" dirty="0">
              <a:solidFill>
                <a:srgbClr val="0070C0"/>
              </a:solidFill>
              <a:latin typeface="Times New Roman" panose="02020603050405020304" pitchFamily="18" charset="0"/>
              <a:cs typeface="Times New Roman" panose="02020603050405020304" pitchFamily="18" charset="0"/>
            </a:endParaRPr>
          </a:p>
          <a:p>
            <a:pPr marL="109855" lvl="0" indent="0" algn="just">
              <a:buNone/>
            </a:pPr>
            <a:r>
              <a:rPr lang="en-US" sz="3000" b="1" dirty="0">
                <a:solidFill>
                  <a:srgbClr val="0070C0"/>
                </a:solidFill>
                <a:latin typeface="Times New Roman" panose="02020603050405020304" pitchFamily="18" charset="0"/>
                <a:cs typeface="Times New Roman" panose="02020603050405020304" pitchFamily="18" charset="0"/>
              </a:rPr>
              <a:t>[Chapter 6</a:t>
            </a:r>
            <a:r>
              <a:rPr lang="en-US" sz="3000" b="1">
                <a:solidFill>
                  <a:srgbClr val="0070C0"/>
                </a:solidFill>
                <a:latin typeface="Times New Roman" panose="02020603050405020304" pitchFamily="18" charset="0"/>
                <a:cs typeface="Times New Roman" panose="02020603050405020304" pitchFamily="18" charset="0"/>
              </a:rPr>
              <a:t>: 6.1, 6.3 , 6.4.1,6.4.2]</a:t>
            </a:r>
            <a:endParaRPr lang="en-IN" sz="3000" b="1" dirty="0">
              <a:solidFill>
                <a:srgbClr val="0070C0"/>
              </a:solidFill>
              <a:latin typeface="Times New Roman" panose="02020603050405020304" pitchFamily="18" charset="0"/>
              <a:cs typeface="Times New Roman" panose="02020603050405020304" pitchFamily="18" charset="0"/>
            </a:endParaRPr>
          </a:p>
          <a:p>
            <a:pPr marL="109855" indent="0" algn="just">
              <a:buNone/>
            </a:pPr>
            <a:endParaRPr lang="en-US" sz="3900" dirty="0">
              <a:latin typeface="Times New Roman" panose="02020603050405020304" pitchFamily="18" charset="0"/>
              <a:cs typeface="Times New Roman" panose="02020603050405020304" pitchFamily="18" charset="0"/>
            </a:endParaRPr>
          </a:p>
          <a:p>
            <a:pPr algn="just"/>
            <a:endParaRPr lang="en-US" sz="2800" dirty="0"/>
          </a:p>
          <a:p>
            <a:pPr algn="just"/>
            <a:endParaRPr lang="en-US" sz="2800" dirty="0">
              <a:solidFill>
                <a:srgbClr val="002060"/>
              </a:solidFill>
            </a:endParaRPr>
          </a:p>
          <a:p>
            <a:pPr algn="just"/>
            <a:endParaRPr lang="en-US" sz="7200" dirty="0">
              <a:solidFill>
                <a:srgbClr val="002060"/>
              </a:solidFill>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91</a:t>
            </a:fld>
            <a:endParaRPr lang="en-US"/>
          </a:p>
        </p:txBody>
      </p:sp>
      <p:sp>
        <p:nvSpPr>
          <p:cNvPr id="2" name="Title 1"/>
          <p:cNvSpPr>
            <a:spLocks noGrp="1"/>
          </p:cNvSpPr>
          <p:nvPr>
            <p:ph type="title"/>
          </p:nvPr>
        </p:nvSpPr>
        <p:spPr>
          <a:xfrm>
            <a:off x="143352" y="146914"/>
            <a:ext cx="8763000" cy="676701"/>
          </a:xfrm>
        </p:spPr>
        <p:txBody>
          <a:bodyPr>
            <a:noAutofit/>
          </a:bodyPr>
          <a:lstStyle/>
          <a:p>
            <a:br>
              <a:rPr lang="en-IN" sz="3200" dirty="0">
                <a:latin typeface="Times New Roman" panose="02020603050405020304" pitchFamily="18" charset="0"/>
                <a:cs typeface="Times New Roman" panose="02020603050405020304" pitchFamily="18" charset="0"/>
              </a:rPr>
            </a:br>
            <a:r>
              <a:rPr lang="en-IN" sz="3200" u="sng" dirty="0">
                <a:solidFill>
                  <a:srgbClr val="FF0000"/>
                </a:solidFill>
              </a:rPr>
              <a:t>Control Flow </a:t>
            </a:r>
            <a:br>
              <a:rPr lang="en-IN" sz="3200" dirty="0">
                <a:effectLst/>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59127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0514" y="1371600"/>
            <a:ext cx="6652261" cy="4743450"/>
          </a:xfrm>
        </p:spPr>
        <p:txBody>
          <a:bodyPr>
            <a:normAutofit fontScale="92500" lnSpcReduction="10000"/>
          </a:bodyPr>
          <a:lstStyle/>
          <a:p>
            <a:pPr algn="just"/>
            <a:r>
              <a:rPr lang="en-US" sz="1800" dirty="0">
                <a:latin typeface="Times New Roman" panose="02020603050405020304" pitchFamily="18" charset="0"/>
                <a:cs typeface="Times New Roman" panose="02020603050405020304" pitchFamily="18" charset="0"/>
              </a:rPr>
              <a:t>Given the ability to assign a value into a variable, why is it useful to be able to </a:t>
            </a:r>
            <a:r>
              <a:rPr lang="en-IN" sz="1800" dirty="0">
                <a:latin typeface="Times New Roman" panose="02020603050405020304" pitchFamily="18" charset="0"/>
                <a:cs typeface="Times New Roman" panose="02020603050405020304" pitchFamily="18" charset="0"/>
              </a:rPr>
              <a:t>specify an </a:t>
            </a:r>
            <a:r>
              <a:rPr lang="en-IN" sz="1800" i="1" dirty="0">
                <a:latin typeface="Times New Roman" panose="02020603050405020304" pitchFamily="18" charset="0"/>
                <a:cs typeface="Times New Roman" panose="02020603050405020304" pitchFamily="18" charset="0"/>
              </a:rPr>
              <a:t>initial </a:t>
            </a:r>
            <a:r>
              <a:rPr lang="en-IN" sz="1800" dirty="0">
                <a:latin typeface="Times New Roman" panose="02020603050405020304" pitchFamily="18" charset="0"/>
                <a:cs typeface="Times New Roman" panose="02020603050405020304" pitchFamily="18" charset="0"/>
              </a:rPr>
              <a:t>value?</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What are </a:t>
            </a:r>
            <a:r>
              <a:rPr lang="en-US" sz="1800" i="1" dirty="0">
                <a:latin typeface="Times New Roman" panose="02020603050405020304" pitchFamily="18" charset="0"/>
                <a:cs typeface="Times New Roman" panose="02020603050405020304" pitchFamily="18" charset="0"/>
              </a:rPr>
              <a:t>aggregates</a:t>
            </a:r>
            <a:r>
              <a:rPr lang="en-US" sz="1800" dirty="0">
                <a:latin typeface="Times New Roman" panose="02020603050405020304" pitchFamily="18" charset="0"/>
                <a:cs typeface="Times New Roman" panose="02020603050405020304" pitchFamily="18" charset="0"/>
              </a:rPr>
              <a:t>? Why are they useful?</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Explain the notion of </a:t>
            </a:r>
            <a:r>
              <a:rPr lang="en-US" sz="1800" i="1" dirty="0">
                <a:latin typeface="Times New Roman" panose="02020603050405020304" pitchFamily="18" charset="0"/>
                <a:cs typeface="Times New Roman" panose="02020603050405020304" pitchFamily="18" charset="0"/>
              </a:rPr>
              <a:t>definite assignment </a:t>
            </a:r>
            <a:r>
              <a:rPr lang="en-US" sz="1800" dirty="0">
                <a:latin typeface="Times New Roman" panose="02020603050405020304" pitchFamily="18" charset="0"/>
                <a:cs typeface="Times New Roman" panose="02020603050405020304" pitchFamily="18" charset="0"/>
              </a:rPr>
              <a:t>in Java and C#.</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Why is it generally expensive to catch all uses of uninitialized variables at run </a:t>
            </a:r>
            <a:r>
              <a:rPr lang="en-IN" sz="1800" dirty="0">
                <a:latin typeface="Times New Roman" panose="02020603050405020304" pitchFamily="18" charset="0"/>
                <a:cs typeface="Times New Roman" panose="02020603050405020304" pitchFamily="18" charset="0"/>
              </a:rPr>
              <a:t>time?</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Why is it impossible to catch all uses of uninitialized variables at compile time?</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Why do most languages leave unspecified the order in which the arguments of an operator or function are evaluated?</a:t>
            </a:r>
          </a:p>
          <a:p>
            <a:pPr algn="just"/>
            <a:endParaRPr lang="en-US" sz="1800"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What is </a:t>
            </a:r>
            <a:r>
              <a:rPr lang="en-US" sz="1800" i="1" dirty="0">
                <a:latin typeface="Times New Roman" panose="02020603050405020304" pitchFamily="18" charset="0"/>
                <a:cs typeface="Times New Roman" panose="02020603050405020304" pitchFamily="18" charset="0"/>
              </a:rPr>
              <a:t>short-circuit </a:t>
            </a:r>
            <a:r>
              <a:rPr lang="en-US" sz="1800" dirty="0">
                <a:latin typeface="Times New Roman" panose="02020603050405020304" pitchFamily="18" charset="0"/>
                <a:cs typeface="Times New Roman" panose="02020603050405020304" pitchFamily="18" charset="0"/>
              </a:rPr>
              <a:t>Boolean </a:t>
            </a:r>
            <a:r>
              <a:rPr lang="en-US" sz="1800" dirty="0" err="1">
                <a:latin typeface="Times New Roman" panose="02020603050405020304" pitchFamily="18" charset="0"/>
                <a:cs typeface="Times New Roman" panose="02020603050405020304" pitchFamily="18" charset="0"/>
              </a:rPr>
              <a:t>evaluation?Why</a:t>
            </a:r>
            <a:r>
              <a:rPr lang="en-US" sz="1800" dirty="0">
                <a:latin typeface="Times New Roman" panose="02020603050405020304" pitchFamily="18" charset="0"/>
                <a:cs typeface="Times New Roman" panose="02020603050405020304" pitchFamily="18" charset="0"/>
              </a:rPr>
              <a:t> is it useful?</a:t>
            </a:r>
            <a:endParaRPr lang="en-US" sz="1950"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92</a:t>
            </a:fld>
            <a:endParaRPr lang="en-US"/>
          </a:p>
        </p:txBody>
      </p:sp>
      <p:sp>
        <p:nvSpPr>
          <p:cNvPr id="2" name="Title 1"/>
          <p:cNvSpPr>
            <a:spLocks noGrp="1"/>
          </p:cNvSpPr>
          <p:nvPr>
            <p:ph type="title"/>
          </p:nvPr>
        </p:nvSpPr>
        <p:spPr>
          <a:xfrm>
            <a:off x="1250514" y="811339"/>
            <a:ext cx="6572250" cy="617411"/>
          </a:xfrm>
        </p:spPr>
        <p:txBody>
          <a:bodyPr>
            <a:noAutofit/>
          </a:bodyPr>
          <a:lstStyle/>
          <a:p>
            <a:r>
              <a:rPr lang="en-IN" sz="2400" dirty="0"/>
              <a:t>CHECK YOUR UNDERSTANDING</a:t>
            </a:r>
          </a:p>
        </p:txBody>
      </p:sp>
      <p:sp>
        <p:nvSpPr>
          <p:cNvPr id="8" name="Rectangle 3"/>
          <p:cNvSpPr>
            <a:spLocks noChangeArrowheads="1"/>
          </p:cNvSpPr>
          <p:nvPr/>
        </p:nvSpPr>
        <p:spPr bwMode="auto">
          <a:xfrm>
            <a:off x="1543051" y="3142156"/>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eaLnBrk="0" fontAlgn="base" hangingPunct="0">
              <a:spcBef>
                <a:spcPct val="0"/>
              </a:spcBef>
              <a:spcAft>
                <a:spcPct val="0"/>
              </a:spcAft>
            </a:pPr>
            <a:endParaRPr lang="en-US" sz="1350" dirty="0">
              <a:latin typeface="Arial" panose="020B0604020202020204" pitchFamily="34" charset="0"/>
            </a:endParaRPr>
          </a:p>
        </p:txBody>
      </p:sp>
    </p:spTree>
    <p:extLst>
      <p:ext uri="{BB962C8B-B14F-4D97-AF65-F5344CB8AC3E}">
        <p14:creationId xmlns:p14="http://schemas.microsoft.com/office/powerpoint/2010/main" val="27074991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3351" y="685800"/>
            <a:ext cx="8689561" cy="5654106"/>
          </a:xfrm>
        </p:spPr>
        <p:txBody>
          <a:bodyPr>
            <a:normAutofit/>
          </a:bodyPr>
          <a:lstStyle/>
          <a:p>
            <a:pPr marL="109855" indent="0">
              <a:buNone/>
            </a:pPr>
            <a:endParaRPr lang="en-US" sz="2600" b="1" dirty="0">
              <a:latin typeface="Times New Roman" panose="02020603050405020304" pitchFamily="18" charset="0"/>
              <a:cs typeface="Times New Roman" panose="02020603050405020304" pitchFamily="18" charset="0"/>
            </a:endParaRPr>
          </a:p>
          <a:p>
            <a:pPr algn="just"/>
            <a:r>
              <a:rPr lang="en-US" sz="2600" b="1" dirty="0">
                <a:latin typeface="Times New Roman" panose="02020603050405020304" pitchFamily="18" charset="0"/>
                <a:cs typeface="Times New Roman" panose="02020603050405020304" pitchFamily="18" charset="0"/>
              </a:rPr>
              <a:t>s</a:t>
            </a:r>
            <a:endParaRPr lang="en-IN" sz="2600"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93</a:t>
            </a:fld>
            <a:endParaRPr lang="en-US"/>
          </a:p>
        </p:txBody>
      </p:sp>
      <p:sp>
        <p:nvSpPr>
          <p:cNvPr id="2" name="Title 1"/>
          <p:cNvSpPr>
            <a:spLocks noGrp="1"/>
          </p:cNvSpPr>
          <p:nvPr>
            <p:ph type="title"/>
          </p:nvPr>
        </p:nvSpPr>
        <p:spPr>
          <a:xfrm>
            <a:off x="143352" y="-61216"/>
            <a:ext cx="8763000" cy="823215"/>
          </a:xfrm>
        </p:spPr>
        <p:txBody>
          <a:bodyPr>
            <a:noAutofit/>
          </a:bodyPr>
          <a:lstStyle/>
          <a:p>
            <a:pPr marL="109855"/>
            <a:r>
              <a:rPr lang="en-IN" sz="3200" u="sng" dirty="0">
                <a:solidFill>
                  <a:srgbClr val="FF0000"/>
                </a:solidFill>
              </a:rPr>
              <a:t>Control Flow </a:t>
            </a:r>
            <a:endParaRPr lang="en-IN" sz="3200" dirty="0">
              <a:solidFill>
                <a:srgbClr val="FF0000"/>
              </a:solidFill>
            </a:endParaRPr>
          </a:p>
        </p:txBody>
      </p:sp>
      <p:sp>
        <p:nvSpPr>
          <p:cNvPr id="8" name="Rectangle 3"/>
          <p:cNvSpPr>
            <a:spLocks noChangeArrowheads="1"/>
          </p:cNvSpPr>
          <p:nvPr/>
        </p:nvSpPr>
        <p:spPr bwMode="auto">
          <a:xfrm>
            <a:off x="533400" y="304654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2"/>
          <a:stretch>
            <a:fillRect/>
          </a:stretch>
        </p:blipFill>
        <p:spPr>
          <a:xfrm>
            <a:off x="-14786" y="835831"/>
            <a:ext cx="8549185" cy="5307374"/>
          </a:xfrm>
          <a:prstGeom prst="rect">
            <a:avLst/>
          </a:prstGeom>
        </p:spPr>
      </p:pic>
    </p:spTree>
    <p:extLst>
      <p:ext uri="{BB962C8B-B14F-4D97-AF65-F5344CB8AC3E}">
        <p14:creationId xmlns:p14="http://schemas.microsoft.com/office/powerpoint/2010/main" val="7636284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Dept. of Computer Application (RCOEM)</a:t>
            </a:r>
          </a:p>
        </p:txBody>
      </p:sp>
      <p:sp>
        <p:nvSpPr>
          <p:cNvPr id="4" name="Slide Number Placeholder 3"/>
          <p:cNvSpPr>
            <a:spLocks noGrp="1"/>
          </p:cNvSpPr>
          <p:nvPr>
            <p:ph type="sldNum" sz="quarter" idx="12"/>
          </p:nvPr>
        </p:nvSpPr>
        <p:spPr/>
        <p:txBody>
          <a:bodyPr/>
          <a:lstStyle/>
          <a:p>
            <a:fld id="{B6F15528-21DE-4FAA-801E-634DDDAF4B2B}" type="slidenum">
              <a:rPr lang="en-US" smtClean="0"/>
              <a:pPr/>
              <a:t>94</a:t>
            </a:fld>
            <a:endParaRPr lang="en-US"/>
          </a:p>
        </p:txBody>
      </p:sp>
      <p:pic>
        <p:nvPicPr>
          <p:cNvPr id="1030" name="Picture 6" descr="C:\Users\Home\AppData\Local\Microsoft\Windows\INetCache\IE\TWC1VSN8\snoopy_thankyou_big[1].gif"/>
          <p:cNvPicPr>
            <a:picLocks noChangeAspect="1" noChangeArrowheads="1"/>
          </p:cNvPicPr>
          <p:nvPr/>
        </p:nvPicPr>
        <p:blipFill>
          <a:blip r:embed="rId2"/>
          <a:srcRect/>
          <a:stretch>
            <a:fillRect/>
          </a:stretch>
        </p:blipFill>
        <p:spPr bwMode="auto">
          <a:xfrm>
            <a:off x="0" y="304800"/>
            <a:ext cx="4267200" cy="4361428"/>
          </a:xfrm>
          <a:prstGeom prst="rect">
            <a:avLst/>
          </a:prstGeom>
          <a:noFill/>
        </p:spPr>
      </p:pic>
      <p:pic>
        <p:nvPicPr>
          <p:cNvPr id="1031" name="Picture 7" descr="C:\Users\Home\AppData\Local\Microsoft\Windows\INetCache\IE\1U2MSL11\question[1].jpg"/>
          <p:cNvPicPr>
            <a:picLocks noChangeAspect="1" noChangeArrowheads="1"/>
          </p:cNvPicPr>
          <p:nvPr/>
        </p:nvPicPr>
        <p:blipFill>
          <a:blip r:embed="rId3"/>
          <a:srcRect/>
          <a:stretch>
            <a:fillRect/>
          </a:stretch>
        </p:blipFill>
        <p:spPr bwMode="auto">
          <a:xfrm>
            <a:off x="5257800" y="2057400"/>
            <a:ext cx="3581400" cy="4191000"/>
          </a:xfrm>
          <a:prstGeom prst="rect">
            <a:avLst/>
          </a:prstGeom>
          <a:noFill/>
        </p:spPr>
      </p:pic>
      <p:sp>
        <p:nvSpPr>
          <p:cNvPr id="7" name="TextBox 6">
            <a:extLst>
              <a:ext uri="{FF2B5EF4-FFF2-40B4-BE49-F238E27FC236}">
                <a16:creationId xmlns:a16="http://schemas.microsoft.com/office/drawing/2014/main" id="{B108C566-29C3-4EFD-95AF-E8F4423D2B64}"/>
              </a:ext>
            </a:extLst>
          </p:cNvPr>
          <p:cNvSpPr txBox="1"/>
          <p:nvPr/>
        </p:nvSpPr>
        <p:spPr>
          <a:xfrm>
            <a:off x="1447800" y="5181600"/>
            <a:ext cx="4576664" cy="646331"/>
          </a:xfrm>
          <a:prstGeom prst="rect">
            <a:avLst/>
          </a:prstGeom>
          <a:noFill/>
        </p:spPr>
        <p:txBody>
          <a:bodyPr wrap="square">
            <a:spAutoFit/>
          </a:bodyPr>
          <a:lstStyle/>
          <a:p>
            <a:r>
              <a:rPr lang="en-IN" dirty="0"/>
              <a:t>https://www.cs.fsu.edu/~engelen/courses/COP402001/notes6.html</a:t>
            </a:r>
          </a:p>
        </p:txBody>
      </p:sp>
    </p:spTree>
    <p:extLst>
      <p:ext uri="{BB962C8B-B14F-4D97-AF65-F5344CB8AC3E}">
        <p14:creationId xmlns:p14="http://schemas.microsoft.com/office/powerpoint/2010/main" val="1683179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2613</TotalTime>
  <Words>5718</Words>
  <Application>Microsoft Office PowerPoint</Application>
  <PresentationFormat>On-screen Show (4:3)</PresentationFormat>
  <Paragraphs>736</Paragraphs>
  <Slides>94</Slides>
  <Notes>2</Notes>
  <HiddenSlides>5</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94</vt:i4>
      </vt:variant>
    </vt:vector>
  </HeadingPairs>
  <TitlesOfParts>
    <vt:vector size="104" baseType="lpstr">
      <vt:lpstr>Arial</vt:lpstr>
      <vt:lpstr>Arial,Helvetica</vt:lpstr>
      <vt:lpstr>Calibri</vt:lpstr>
      <vt:lpstr>Courier New</vt:lpstr>
      <vt:lpstr>Lucida Sans Unicode</vt:lpstr>
      <vt:lpstr>Times New Roman</vt:lpstr>
      <vt:lpstr>Verdana</vt:lpstr>
      <vt:lpstr>Wingdings 2</vt:lpstr>
      <vt:lpstr>Wingdings 3</vt:lpstr>
      <vt:lpstr>Concourse</vt:lpstr>
      <vt:lpstr>PowerPoint Presentation</vt:lpstr>
      <vt:lpstr>Syllabus (MCA SEM- V)</vt:lpstr>
      <vt:lpstr>  Section-II Weightage - 35%, Minimum Teaching Hours - 11 ) </vt:lpstr>
      <vt:lpstr>  Section-II Weightage - 35%, Minimum Teaching Hours - 11 ) </vt:lpstr>
      <vt:lpstr>Control Flow </vt:lpstr>
      <vt:lpstr>Control Flow </vt:lpstr>
      <vt:lpstr>Control Flow </vt:lpstr>
      <vt:lpstr>Control Flow </vt:lpstr>
      <vt:lpstr>Control Flow </vt:lpstr>
      <vt:lpstr>Control Flow </vt:lpstr>
      <vt:lpstr>Control Flow </vt:lpstr>
      <vt:lpstr>Control Flow </vt:lpstr>
      <vt:lpstr>Assignment Statement</vt:lpstr>
      <vt:lpstr>PowerPoint Presentation</vt:lpstr>
      <vt:lpstr>PowerPoint Presentation</vt:lpstr>
      <vt:lpstr>PowerPoint Presentation</vt:lpstr>
      <vt:lpstr>Lvalue and Rvalue</vt:lpstr>
      <vt:lpstr>Multiway Assignment</vt:lpstr>
      <vt:lpstr>3. Initialization</vt:lpstr>
      <vt:lpstr>4. Ordering within Expressions</vt:lpstr>
      <vt:lpstr>Applying Mathematical Identities</vt:lpstr>
      <vt:lpstr>Example of reordering using Mathematical identities </vt:lpstr>
      <vt:lpstr>Control Flow </vt:lpstr>
      <vt:lpstr>Control Flow </vt:lpstr>
      <vt:lpstr>Control Flow </vt:lpstr>
      <vt:lpstr>Control Flow </vt:lpstr>
      <vt:lpstr>Control Flow </vt:lpstr>
      <vt:lpstr>Control Flow </vt:lpstr>
      <vt:lpstr>Control Flow </vt:lpstr>
      <vt:lpstr>Control Flow </vt:lpstr>
      <vt:lpstr>Control Flow </vt:lpstr>
      <vt:lpstr>Control Flow </vt:lpstr>
      <vt:lpstr>Control Flow </vt:lpstr>
      <vt:lpstr>Control Flow </vt:lpstr>
      <vt:lpstr>Control Flow </vt:lpstr>
      <vt:lpstr>Control Flow </vt:lpstr>
      <vt:lpstr>Control Flow </vt:lpstr>
      <vt:lpstr>Output :</vt:lpstr>
      <vt:lpstr>Control Flow </vt:lpstr>
      <vt:lpstr>Control Flow </vt:lpstr>
      <vt:lpstr>Control Flow </vt:lpstr>
      <vt:lpstr>Control Flow </vt:lpstr>
      <vt:lpstr>Control Flow </vt:lpstr>
      <vt:lpstr>Control Flow </vt:lpstr>
      <vt:lpstr>Control Flow </vt:lpstr>
      <vt:lpstr>Control Flow </vt:lpstr>
      <vt:lpstr>Control Flow </vt:lpstr>
      <vt:lpstr>Control Flow </vt:lpstr>
      <vt:lpstr>Control Flow </vt:lpstr>
      <vt:lpstr>Control Flow </vt:lpstr>
      <vt:lpstr>Control Flow </vt:lpstr>
      <vt:lpstr>PowerPoint Presentation</vt:lpstr>
      <vt:lpstr>Control Flow </vt:lpstr>
      <vt:lpstr>PowerPoint Presentation</vt:lpstr>
      <vt:lpstr>PowerPoint Presentation</vt:lpstr>
      <vt:lpstr>Activation Record Format </vt:lpstr>
      <vt:lpstr>PowerPoint Presentation</vt:lpstr>
      <vt:lpstr>Control Flow </vt:lpstr>
      <vt:lpstr>Defining a Recursive Function</vt:lpstr>
      <vt:lpstr>PowerPoint Presentation</vt:lpstr>
      <vt:lpstr>PowerPoint Presentation</vt:lpstr>
      <vt:lpstr>Types of Recursions</vt:lpstr>
      <vt:lpstr>Direct Recursion</vt:lpstr>
      <vt:lpstr>Indirect Recursion</vt:lpstr>
      <vt:lpstr>example</vt:lpstr>
      <vt:lpstr>example</vt:lpstr>
      <vt:lpstr>example</vt:lpstr>
      <vt:lpstr>Tail Recursive</vt:lpstr>
      <vt:lpstr>Tail Recursive</vt:lpstr>
      <vt:lpstr>Tail Recursive</vt:lpstr>
      <vt:lpstr>Tail Recursive</vt:lpstr>
      <vt:lpstr>Tail Recursive</vt:lpstr>
      <vt:lpstr>Tail Recursive</vt:lpstr>
      <vt:lpstr>Non Tail Recursion</vt:lpstr>
      <vt:lpstr>Non Tail Recursion</vt:lpstr>
      <vt:lpstr>Non Tail Recursion</vt:lpstr>
      <vt:lpstr>Non Tail Recursion</vt:lpstr>
      <vt:lpstr>Non Tail Recursion</vt:lpstr>
      <vt:lpstr>Non Tail Recursion</vt:lpstr>
      <vt:lpstr>Non Tail Recursion</vt:lpstr>
      <vt:lpstr>Continue..</vt:lpstr>
      <vt:lpstr>Book example</vt:lpstr>
      <vt:lpstr>Control Flow </vt:lpstr>
      <vt:lpstr>Control Flow </vt:lpstr>
      <vt:lpstr>Control Flow </vt:lpstr>
      <vt:lpstr>Control Flow </vt:lpstr>
      <vt:lpstr>Control Flow </vt:lpstr>
      <vt:lpstr>Control Flow </vt:lpstr>
      <vt:lpstr>Control Flow </vt:lpstr>
      <vt:lpstr>Control Flow </vt:lpstr>
      <vt:lpstr> Control Flow  </vt:lpstr>
      <vt:lpstr>CHECK YOUR UNDERSTANDING</vt:lpstr>
      <vt:lpstr>Control Flow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Syllabus (MCA SEM- V)</dc:title>
  <dc:creator>Home</dc:creator>
  <cp:lastModifiedBy>Satyajit Uparkar</cp:lastModifiedBy>
  <cp:revision>340</cp:revision>
  <dcterms:created xsi:type="dcterms:W3CDTF">2006-08-16T00:00:00Z</dcterms:created>
  <dcterms:modified xsi:type="dcterms:W3CDTF">2022-04-09T02:00:26Z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1033-11.2.0.9169</vt:lpwstr>
  </property>
</Properties>
</file>